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5" r:id="rId1"/>
    <p:sldMasterId id="2147483657" r:id="rId2"/>
    <p:sldMasterId id="2147483656" r:id="rId3"/>
  </p:sldMasterIdLst>
  <p:notesMasterIdLst>
    <p:notesMasterId r:id="rId34"/>
  </p:notesMasterIdLst>
  <p:sldIdLst>
    <p:sldId id="256" r:id="rId4"/>
    <p:sldId id="258" r:id="rId5"/>
    <p:sldId id="260" r:id="rId6"/>
    <p:sldId id="261" r:id="rId7"/>
    <p:sldId id="298" r:id="rId8"/>
    <p:sldId id="262" r:id="rId9"/>
    <p:sldId id="263" r:id="rId10"/>
    <p:sldId id="299" r:id="rId11"/>
    <p:sldId id="321" r:id="rId12"/>
    <p:sldId id="300" r:id="rId13"/>
    <p:sldId id="314" r:id="rId14"/>
    <p:sldId id="301" r:id="rId15"/>
    <p:sldId id="302" r:id="rId16"/>
    <p:sldId id="266" r:id="rId17"/>
    <p:sldId id="269" r:id="rId18"/>
    <p:sldId id="303" r:id="rId19"/>
    <p:sldId id="304" r:id="rId20"/>
    <p:sldId id="305" r:id="rId21"/>
    <p:sldId id="313" r:id="rId22"/>
    <p:sldId id="306" r:id="rId23"/>
    <p:sldId id="307" r:id="rId24"/>
    <p:sldId id="271" r:id="rId25"/>
    <p:sldId id="308" r:id="rId26"/>
    <p:sldId id="315" r:id="rId27"/>
    <p:sldId id="316" r:id="rId28"/>
    <p:sldId id="317" r:id="rId29"/>
    <p:sldId id="318" r:id="rId30"/>
    <p:sldId id="319" r:id="rId31"/>
    <p:sldId id="320" r:id="rId32"/>
    <p:sldId id="310" r:id="rId33"/>
  </p:sldIdLst>
  <p:sldSz cx="12192000" cy="6858000"/>
  <p:notesSz cx="6858000" cy="9144000"/>
  <p:embeddedFontLst>
    <p:embeddedFont>
      <p:font typeface="Roboto" panose="020B0604020202020204" charset="0"/>
      <p:regular r:id="rId35"/>
      <p:bold r:id="rId36"/>
      <p:italic r:id="rId37"/>
      <p:boldItalic r:id="rId38"/>
    </p:embeddedFont>
    <p:embeddedFont>
      <p:font typeface="Calibri" panose="020F0502020204030204" pitchFamily="34" charset="0"/>
      <p:regular r:id="rId39"/>
      <p:bold r:id="rId40"/>
      <p:italic r:id="rId41"/>
      <p:boldItalic r:id="rId42"/>
    </p:embeddedFont>
    <p:embeddedFont>
      <p:font typeface="Times" panose="02020603050405020304" pitchFamily="18" charset="0"/>
      <p:regular r:id="rId43"/>
      <p:bold r:id="rId44"/>
      <p:italic r:id="rId45"/>
      <p:boldItalic r:id="rId46"/>
    </p:embeddedFont>
    <p:embeddedFont>
      <p:font typeface="Calibri Light" panose="020F0302020204030204" pitchFamily="34" charset="0"/>
      <p:regular r:id="rId47"/>
      <p:italic r:id="rId48"/>
    </p:embeddedFont>
    <p:embeddedFont>
      <p:font typeface="Gill Sans" panose="020B0604020202020204" charset="0"/>
      <p:regular r:id="rId49"/>
      <p:bold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0FF22E4-430A-4944-A47D-6745E1DC75D8}">
  <a:tblStyle styleId="{E0FF22E4-430A-4944-A47D-6745E1DC75D8}" styleName="Table_0">
    <a:wholeTbl>
      <a:tcTxStyle b="off" i="off">
        <a:font>
          <a:latin typeface="Arial"/>
          <a:ea typeface="Arial"/>
          <a:cs typeface="Arial"/>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6F6EF"/>
          </a:solidFill>
        </a:fill>
      </a:tcStyle>
    </a:wholeTbl>
    <a:band1H>
      <a:tcTxStyle/>
      <a:tcStyle>
        <a:tcBdr/>
        <a:fill>
          <a:solidFill>
            <a:srgbClr val="CAECDD"/>
          </a:solidFill>
        </a:fill>
      </a:tcStyle>
    </a:band1H>
    <a:band2H>
      <a:tcTxStyle/>
      <a:tcStyle>
        <a:tcBdr/>
      </a:tcStyle>
    </a:band2H>
    <a:band1V>
      <a:tcTxStyle/>
      <a:tcStyle>
        <a:tcBdr/>
        <a:fill>
          <a:solidFill>
            <a:srgbClr val="CAECDD"/>
          </a:solidFill>
        </a:fill>
      </a:tcStyle>
    </a:band1V>
    <a:band2V>
      <a:tcTxStyle/>
      <a:tcStyle>
        <a:tcBdr/>
      </a:tcStyle>
    </a:band2V>
    <a:lastCol>
      <a:tcTxStyle b="on" i="off">
        <a:font>
          <a:latin typeface="Arial"/>
          <a:ea typeface="Arial"/>
          <a:cs typeface="Arial"/>
        </a:font>
        <a:srgbClr val="FFFFFF"/>
      </a:tcTxStyle>
      <a:tcStyle>
        <a:tcBdr/>
        <a:fill>
          <a:solidFill>
            <a:srgbClr val="00CC99"/>
          </a:solidFill>
        </a:fill>
      </a:tcStyle>
    </a:lastCol>
    <a:firstCol>
      <a:tcTxStyle b="on" i="off">
        <a:font>
          <a:latin typeface="Arial"/>
          <a:ea typeface="Arial"/>
          <a:cs typeface="Arial"/>
        </a:font>
        <a:srgbClr val="FFFFFF"/>
      </a:tcTxStyle>
      <a:tcStyle>
        <a:tcBdr/>
        <a:fill>
          <a:solidFill>
            <a:srgbClr val="00CC99"/>
          </a:solidFill>
        </a:fill>
      </a:tcStyle>
    </a:firstCol>
    <a:lastRow>
      <a:tcTxStyle b="on" i="off">
        <a:font>
          <a:latin typeface="Arial"/>
          <a:ea typeface="Arial"/>
          <a:cs typeface="Arial"/>
        </a:font>
        <a:srgbClr val="FFFFFF"/>
      </a:tcTxStyle>
      <a:tcStyle>
        <a:tcBdr>
          <a:top>
            <a:ln w="38100" cap="flat" cmpd="sng">
              <a:solidFill>
                <a:srgbClr val="FFFFFF"/>
              </a:solidFill>
              <a:prstDash val="solid"/>
              <a:round/>
              <a:headEnd type="none" w="sm" len="sm"/>
              <a:tailEnd type="none" w="sm" len="sm"/>
            </a:ln>
          </a:top>
        </a:tcBdr>
        <a:fill>
          <a:solidFill>
            <a:srgbClr val="00CC99"/>
          </a:solidFill>
        </a:fill>
      </a:tcStyle>
    </a:lastRow>
    <a:seCell>
      <a:tcTxStyle/>
      <a:tcStyle>
        <a:tcBdr/>
      </a:tcStyle>
    </a:seCell>
    <a:swCell>
      <a:tcTxStyle/>
      <a:tcStyle>
        <a:tcBdr/>
      </a:tcStyle>
    </a:swCell>
    <a:firstRow>
      <a:tcTxStyle b="on" i="off">
        <a:font>
          <a:latin typeface="Arial"/>
          <a:ea typeface="Arial"/>
          <a:cs typeface="Arial"/>
        </a:font>
        <a:srgbClr val="FFFFFF"/>
      </a:tcTxStyle>
      <a:tcStyle>
        <a:tcBdr>
          <a:bottom>
            <a:ln w="38100" cap="flat" cmpd="sng">
              <a:solidFill>
                <a:srgbClr val="FFFFFF"/>
              </a:solidFill>
              <a:prstDash val="solid"/>
              <a:round/>
              <a:headEnd type="none" w="sm" len="sm"/>
              <a:tailEnd type="none" w="sm" len="sm"/>
            </a:ln>
          </a:bottom>
        </a:tcBdr>
        <a:fill>
          <a:solidFill>
            <a:srgbClr val="00CC99"/>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108" y="3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5.fntdata"/><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4.fntdata"/><Relationship Id="rId46" Type="http://schemas.openxmlformats.org/officeDocument/2006/relationships/font" Target="fonts/font12.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font" Target="fonts/font7.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2.fntdata"/><Relationship Id="rId49" Type="http://schemas.openxmlformats.org/officeDocument/2006/relationships/font" Target="fonts/font15.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10.fntdata"/><Relationship Id="rId52"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5.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46912990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Google Shape;32;g6ede8e66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 name="Google Shape;33;g6ede8e66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22522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6efeeef58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5" name="Google Shape;85;g6efeeef58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52506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6efeeef58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6efeeef58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6932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6efeeef58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6efeeef58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5846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6efeeef58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6efeeef58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3273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6ede8e666f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6ede8e666f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085603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6ede8e666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6ede8e666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25926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6ede8e666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6ede8e666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0784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6ede8e666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6ede8e666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6037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6ede8e666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6ede8e666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47494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6ede8e666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6ede8e666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5138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1" name="Google Shape;5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3566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6ede8e666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6ede8e666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1853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6ede8e666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6ede8e666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33455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6efeeef580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6efeeef580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01305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6efeeef580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6efeeef580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15204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6efeeef580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6efeeef580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75279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6efeeef580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6efeeef580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18765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6efeeef580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6efeeef580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38094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6efeeef580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6efeeef580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38827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6efeeef580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6efeeef580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44734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6efeeef580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6efeeef580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1667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6ede8e666f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6" name="Google Shape;66;g6ede8e666f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40702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6efeeef580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6efeeef580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9636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6ede8e666f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2" name="Google Shape;72;g6ede8e666f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90383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6ede8e666f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72" name="Google Shape;72;g6ede8e666f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20790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6ede8e666f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8" name="Google Shape;78;g6ede8e666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11506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6efeeef58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5" name="Google Shape;85;g6efeeef58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07405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6efeeef58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5" name="Google Shape;85;g6efeeef58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87697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6efeeef58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5" name="Google Shape;85;g6efeeef58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28270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830B95A-3B6B-45CF-A75E-D90ECB5D1E58}" type="datetimeFigureOut">
              <a:rPr lang="en-US" smtClean="0"/>
              <a:t>4/22/2020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F65776-EBB2-4F62-B8E0-327FD4430A20}" type="slidenum">
              <a:rPr lang="en-US" smtClean="0"/>
              <a:t>‹#›</a:t>
            </a:fld>
            <a:endParaRPr lang="en-US"/>
          </a:p>
        </p:txBody>
      </p:sp>
    </p:spTree>
    <p:extLst>
      <p:ext uri="{BB962C8B-B14F-4D97-AF65-F5344CB8AC3E}">
        <p14:creationId xmlns:p14="http://schemas.microsoft.com/office/powerpoint/2010/main" val="647007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830B95A-3B6B-45CF-A75E-D90ECB5D1E58}" type="datetimeFigureOut">
              <a:rPr lang="en-US" smtClean="0"/>
              <a:t>4/22/2020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F65776-EBB2-4F62-B8E0-327FD4430A20}" type="slidenum">
              <a:rPr lang="en-US" smtClean="0"/>
              <a:t>‹#›</a:t>
            </a:fld>
            <a:endParaRPr lang="en-US"/>
          </a:p>
        </p:txBody>
      </p:sp>
    </p:spTree>
    <p:extLst>
      <p:ext uri="{BB962C8B-B14F-4D97-AF65-F5344CB8AC3E}">
        <p14:creationId xmlns:p14="http://schemas.microsoft.com/office/powerpoint/2010/main" val="4258484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830B95A-3B6B-45CF-A75E-D90ECB5D1E58}" type="datetimeFigureOut">
              <a:rPr lang="en-US" smtClean="0"/>
              <a:t>4/22/2020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F65776-EBB2-4F62-B8E0-327FD4430A20}" type="slidenum">
              <a:rPr lang="en-US" smtClean="0"/>
              <a:t>‹#›</a:t>
            </a:fld>
            <a:endParaRPr lang="en-US"/>
          </a:p>
        </p:txBody>
      </p:sp>
    </p:spTree>
    <p:extLst>
      <p:ext uri="{BB962C8B-B14F-4D97-AF65-F5344CB8AC3E}">
        <p14:creationId xmlns:p14="http://schemas.microsoft.com/office/powerpoint/2010/main" val="9715326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userDrawn="1">
  <p:cSld name="Title Slide">
    <p:spTree>
      <p:nvGrpSpPr>
        <p:cNvPr id="1" name="Shape 13"/>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1">
  <p:cSld name="Title Slide_1">
    <p:spTree>
      <p:nvGrpSpPr>
        <p:cNvPr id="1" name="Shape 14"/>
        <p:cNvGrpSpPr/>
        <p:nvPr/>
      </p:nvGrpSpPr>
      <p:grpSpPr>
        <a:xfrm>
          <a:off x="0" y="0"/>
          <a:ext cx="0" cy="0"/>
          <a:chOff x="0" y="0"/>
          <a:chExt cx="0" cy="0"/>
        </a:xfrm>
      </p:grpSpPr>
      <p:pic>
        <p:nvPicPr>
          <p:cNvPr id="15" name="Google Shape;15;p5"/>
          <p:cNvPicPr preferRelativeResize="0"/>
          <p:nvPr/>
        </p:nvPicPr>
        <p:blipFill>
          <a:blip r:embed="rId2">
            <a:alphaModFix/>
          </a:blip>
          <a:stretch>
            <a:fillRect/>
          </a:stretch>
        </p:blipFill>
        <p:spPr>
          <a:xfrm>
            <a:off x="2615212" y="6401075"/>
            <a:ext cx="6961576" cy="4569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830B95A-3B6B-45CF-A75E-D90ECB5D1E58}" type="datetimeFigureOut">
              <a:rPr lang="en-US" smtClean="0"/>
              <a:t>4/22/2020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F65776-EBB2-4F62-B8E0-327FD4430A20}" type="slidenum">
              <a:rPr lang="en-US" smtClean="0"/>
              <a:t>‹#›</a:t>
            </a:fld>
            <a:endParaRPr lang="en-US"/>
          </a:p>
        </p:txBody>
      </p:sp>
    </p:spTree>
    <p:extLst>
      <p:ext uri="{BB962C8B-B14F-4D97-AF65-F5344CB8AC3E}">
        <p14:creationId xmlns:p14="http://schemas.microsoft.com/office/powerpoint/2010/main" val="42957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830B95A-3B6B-45CF-A75E-D90ECB5D1E58}" type="datetimeFigureOut">
              <a:rPr lang="en-US" smtClean="0"/>
              <a:t>4/22/2020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F65776-EBB2-4F62-B8E0-327FD4430A20}" type="slidenum">
              <a:rPr lang="en-US" smtClean="0"/>
              <a:t>‹#›</a:t>
            </a:fld>
            <a:endParaRPr lang="en-US"/>
          </a:p>
        </p:txBody>
      </p:sp>
    </p:spTree>
    <p:extLst>
      <p:ext uri="{BB962C8B-B14F-4D97-AF65-F5344CB8AC3E}">
        <p14:creationId xmlns:p14="http://schemas.microsoft.com/office/powerpoint/2010/main" val="2956939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830B95A-3B6B-45CF-A75E-D90ECB5D1E58}" type="datetimeFigureOut">
              <a:rPr lang="en-US" smtClean="0"/>
              <a:t>4/22/2020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F65776-EBB2-4F62-B8E0-327FD4430A20}" type="slidenum">
              <a:rPr lang="en-US" smtClean="0"/>
              <a:t>‹#›</a:t>
            </a:fld>
            <a:endParaRPr lang="en-US"/>
          </a:p>
        </p:txBody>
      </p:sp>
    </p:spTree>
    <p:extLst>
      <p:ext uri="{BB962C8B-B14F-4D97-AF65-F5344CB8AC3E}">
        <p14:creationId xmlns:p14="http://schemas.microsoft.com/office/powerpoint/2010/main" val="3206275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830B95A-3B6B-45CF-A75E-D90ECB5D1E58}" type="datetimeFigureOut">
              <a:rPr lang="en-US" smtClean="0"/>
              <a:t>4/22/2020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F65776-EBB2-4F62-B8E0-327FD4430A20}" type="slidenum">
              <a:rPr lang="en-US" smtClean="0"/>
              <a:t>‹#›</a:t>
            </a:fld>
            <a:endParaRPr lang="en-US"/>
          </a:p>
        </p:txBody>
      </p:sp>
    </p:spTree>
    <p:extLst>
      <p:ext uri="{BB962C8B-B14F-4D97-AF65-F5344CB8AC3E}">
        <p14:creationId xmlns:p14="http://schemas.microsoft.com/office/powerpoint/2010/main" val="22356294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830B95A-3B6B-45CF-A75E-D90ECB5D1E58}" type="datetimeFigureOut">
              <a:rPr lang="en-US" smtClean="0"/>
              <a:t>4/22/2020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F65776-EBB2-4F62-B8E0-327FD4430A20}" type="slidenum">
              <a:rPr lang="en-US" smtClean="0"/>
              <a:t>‹#›</a:t>
            </a:fld>
            <a:endParaRPr lang="en-US"/>
          </a:p>
        </p:txBody>
      </p:sp>
    </p:spTree>
    <p:extLst>
      <p:ext uri="{BB962C8B-B14F-4D97-AF65-F5344CB8AC3E}">
        <p14:creationId xmlns:p14="http://schemas.microsoft.com/office/powerpoint/2010/main" val="3980558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830B95A-3B6B-45CF-A75E-D90ECB5D1E58}" type="datetimeFigureOut">
              <a:rPr lang="en-US" smtClean="0"/>
              <a:t>4/22/2020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F65776-EBB2-4F62-B8E0-327FD4430A20}" type="slidenum">
              <a:rPr lang="en-US" smtClean="0"/>
              <a:t>‹#›</a:t>
            </a:fld>
            <a:endParaRPr lang="en-US"/>
          </a:p>
        </p:txBody>
      </p:sp>
    </p:spTree>
    <p:extLst>
      <p:ext uri="{BB962C8B-B14F-4D97-AF65-F5344CB8AC3E}">
        <p14:creationId xmlns:p14="http://schemas.microsoft.com/office/powerpoint/2010/main" val="2943851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30B95A-3B6B-45CF-A75E-D90ECB5D1E58}" type="datetimeFigureOut">
              <a:rPr lang="en-US" smtClean="0"/>
              <a:t>4/22/2020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F65776-EBB2-4F62-B8E0-327FD4430A20}" type="slidenum">
              <a:rPr lang="en-US" smtClean="0"/>
              <a:t>‹#›</a:t>
            </a:fld>
            <a:endParaRPr lang="en-US"/>
          </a:p>
        </p:txBody>
      </p:sp>
    </p:spTree>
    <p:extLst>
      <p:ext uri="{BB962C8B-B14F-4D97-AF65-F5344CB8AC3E}">
        <p14:creationId xmlns:p14="http://schemas.microsoft.com/office/powerpoint/2010/main" val="3691186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830B95A-3B6B-45CF-A75E-D90ECB5D1E58}" type="datetimeFigureOut">
              <a:rPr lang="en-US" smtClean="0"/>
              <a:t>4/22/2020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F65776-EBB2-4F62-B8E0-327FD4430A20}" type="slidenum">
              <a:rPr lang="en-US" smtClean="0"/>
              <a:t>‹#›</a:t>
            </a:fld>
            <a:endParaRPr lang="en-US"/>
          </a:p>
        </p:txBody>
      </p:sp>
    </p:spTree>
    <p:extLst>
      <p:ext uri="{BB962C8B-B14F-4D97-AF65-F5344CB8AC3E}">
        <p14:creationId xmlns:p14="http://schemas.microsoft.com/office/powerpoint/2010/main" val="424916334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Shape 5"/>
        <p:cNvGrpSpPr/>
        <p:nvPr/>
      </p:nvGrpSpPr>
      <p:grpSpPr>
        <a:xfrm>
          <a:off x="0" y="0"/>
          <a:ext cx="0" cy="0"/>
          <a:chOff x="0" y="0"/>
          <a:chExt cx="0" cy="0"/>
        </a:xfrm>
      </p:grpSpPr>
      <p:pic>
        <p:nvPicPr>
          <p:cNvPr id="8" name="Google Shape;8;p1"/>
          <p:cNvPicPr preferRelativeResize="0"/>
          <p:nvPr/>
        </p:nvPicPr>
        <p:blipFill rotWithShape="1">
          <a:blip r:embed="rId3">
            <a:alphaModFix/>
          </a:blip>
          <a:srcRect/>
          <a:stretch/>
        </p:blipFill>
        <p:spPr>
          <a:xfrm>
            <a:off x="326676" y="6054811"/>
            <a:ext cx="3581323" cy="621400"/>
          </a:xfrm>
          <a:prstGeom prst="rect">
            <a:avLst/>
          </a:prstGeom>
          <a:noFill/>
          <a:ln>
            <a:noFill/>
          </a:ln>
        </p:spPr>
      </p:pic>
      <p:pic>
        <p:nvPicPr>
          <p:cNvPr id="9" name="Google Shape;9;p1"/>
          <p:cNvPicPr preferRelativeResize="0"/>
          <p:nvPr/>
        </p:nvPicPr>
        <p:blipFill rotWithShape="1">
          <a:blip r:embed="rId4">
            <a:alphaModFix/>
          </a:blip>
          <a:srcRect/>
          <a:stretch/>
        </p:blipFill>
        <p:spPr>
          <a:xfrm>
            <a:off x="4401843" y="6112527"/>
            <a:ext cx="3240030" cy="505969"/>
          </a:xfrm>
          <a:prstGeom prst="rect">
            <a:avLst/>
          </a:prstGeom>
          <a:noFill/>
          <a:ln>
            <a:noFill/>
          </a:ln>
        </p:spPr>
      </p:pic>
      <p:pic>
        <p:nvPicPr>
          <p:cNvPr id="10" name="Picture 9"/>
          <p:cNvPicPr>
            <a:picLocks noChangeAspect="1"/>
          </p:cNvPicPr>
          <p:nvPr userDrawn="1"/>
        </p:nvPicPr>
        <p:blipFill>
          <a:blip r:embed="rId5"/>
          <a:stretch>
            <a:fillRect/>
          </a:stretch>
        </p:blipFill>
        <p:spPr>
          <a:xfrm>
            <a:off x="378941" y="5582103"/>
            <a:ext cx="11598876" cy="1275897"/>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pct5">
          <a:fgClr>
            <a:schemeClr val="lt1"/>
          </a:fgClr>
          <a:bgClr>
            <a:schemeClr val="bg1"/>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30B95A-3B6B-45CF-A75E-D90ECB5D1E58}" type="datetimeFigureOut">
              <a:rPr lang="en-US" smtClean="0"/>
              <a:t>4/22/2020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F65776-EBB2-4F62-B8E0-327FD4430A20}" type="slidenum">
              <a:rPr lang="en-US" smtClean="0"/>
              <a:t>‹#›</a:t>
            </a:fld>
            <a:endParaRPr lang="en-US"/>
          </a:p>
        </p:txBody>
      </p:sp>
    </p:spTree>
    <p:extLst>
      <p:ext uri="{BB962C8B-B14F-4D97-AF65-F5344CB8AC3E}">
        <p14:creationId xmlns:p14="http://schemas.microsoft.com/office/powerpoint/2010/main" val="490273536"/>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Shape 11"/>
        <p:cNvGrpSpPr/>
        <p:nvPr/>
      </p:nvGrpSpPr>
      <p:grpSpPr>
        <a:xfrm>
          <a:off x="0" y="0"/>
          <a:ext cx="0" cy="0"/>
          <a:chOff x="0" y="0"/>
          <a:chExt cx="0" cy="0"/>
        </a:xfrm>
      </p:grpSpPr>
      <p:pic>
        <p:nvPicPr>
          <p:cNvPr id="12" name="Google Shape;12;p3"/>
          <p:cNvPicPr preferRelativeResize="0"/>
          <p:nvPr/>
        </p:nvPicPr>
        <p:blipFill rotWithShape="1">
          <a:blip r:embed="rId4">
            <a:alphaModFix/>
          </a:blip>
          <a:srcRect/>
          <a:stretch/>
        </p:blipFill>
        <p:spPr>
          <a:xfrm>
            <a:off x="6553199" y="1966546"/>
            <a:ext cx="6236424" cy="599656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sp>
        <p:nvSpPr>
          <p:cNvPr id="38" name="Google Shape;38;p10"/>
          <p:cNvSpPr txBox="1"/>
          <p:nvPr/>
        </p:nvSpPr>
        <p:spPr>
          <a:xfrm>
            <a:off x="533400" y="154932"/>
            <a:ext cx="11658600" cy="3163200"/>
          </a:xfrm>
          <a:prstGeom prst="rect">
            <a:avLst/>
          </a:prstGeom>
          <a:noFill/>
          <a:ln>
            <a:noFill/>
          </a:ln>
          <a:effectLst>
            <a:outerShdw blurRad="142875" dist="9525" dir="10320000" algn="bl" rotWithShape="0">
              <a:srgbClr val="FFFFFF"/>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smtClean="0"/>
              <a:t>RADAR </a:t>
            </a:r>
            <a:r>
              <a:rPr lang="en-US" sz="4800" b="1" dirty="0"/>
              <a:t>TECHNOLOGY AND </a:t>
            </a:r>
            <a:r>
              <a:rPr lang="en-US" sz="4800" b="1" dirty="0" smtClean="0"/>
              <a:t>   ELECTROMAGNETIC </a:t>
            </a:r>
            <a:r>
              <a:rPr lang="en-US" sz="4800" b="1" dirty="0"/>
              <a:t>WAVE</a:t>
            </a:r>
            <a:endParaRPr lang="en-US" sz="4800" dirty="0"/>
          </a:p>
        </p:txBody>
      </p:sp>
      <p:pic>
        <p:nvPicPr>
          <p:cNvPr id="8" name="Picture 7"/>
          <p:cNvPicPr>
            <a:picLocks noChangeAspect="1"/>
          </p:cNvPicPr>
          <p:nvPr/>
        </p:nvPicPr>
        <p:blipFill>
          <a:blip r:embed="rId3"/>
          <a:stretch>
            <a:fillRect/>
          </a:stretch>
        </p:blipFill>
        <p:spPr>
          <a:xfrm>
            <a:off x="140677" y="5184949"/>
            <a:ext cx="11877152" cy="155247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6" name="Rectangle 5"/>
          <p:cNvSpPr/>
          <p:nvPr/>
        </p:nvSpPr>
        <p:spPr>
          <a:xfrm>
            <a:off x="194118" y="396095"/>
            <a:ext cx="11553038" cy="6370975"/>
          </a:xfrm>
          <a:prstGeom prst="rect">
            <a:avLst/>
          </a:prstGeom>
        </p:spPr>
        <p:txBody>
          <a:bodyPr wrap="square">
            <a:spAutoFit/>
          </a:bodyPr>
          <a:lstStyle/>
          <a:p>
            <a:pPr marL="342900" indent="-342900" algn="just">
              <a:buFont typeface="Wingdings" panose="05000000000000000000" pitchFamily="2" charset="2"/>
              <a:buChar char="q"/>
            </a:pPr>
            <a:r>
              <a:rPr lang="en-US" sz="2400" dirty="0">
                <a:solidFill>
                  <a:schemeClr val="accent5"/>
                </a:solidFill>
              </a:rPr>
              <a:t>Mechanical</a:t>
            </a:r>
            <a:r>
              <a:rPr lang="en-US" sz="2400" dirty="0"/>
              <a:t> waves and </a:t>
            </a:r>
            <a:r>
              <a:rPr lang="en-US" sz="2400" dirty="0">
                <a:solidFill>
                  <a:schemeClr val="accent5"/>
                </a:solidFill>
              </a:rPr>
              <a:t>electromagnetic</a:t>
            </a:r>
            <a:r>
              <a:rPr lang="en-US" sz="2400" dirty="0"/>
              <a:t> waves are two important ways that energy is transported in the world around us. </a:t>
            </a:r>
            <a:endParaRPr lang="en-US" sz="2400" dirty="0" smtClean="0"/>
          </a:p>
          <a:p>
            <a:pPr marL="342900" indent="-342900" algn="just">
              <a:buFont typeface="Wingdings" panose="05000000000000000000" pitchFamily="2" charset="2"/>
              <a:buChar char="q"/>
            </a:pPr>
            <a:endParaRPr lang="en-US" sz="2400" dirty="0"/>
          </a:p>
          <a:p>
            <a:pPr marL="342900" indent="-342900" algn="just">
              <a:buFont typeface="Wingdings" panose="05000000000000000000" pitchFamily="2" charset="2"/>
              <a:buChar char="q"/>
            </a:pPr>
            <a:r>
              <a:rPr lang="en-US" sz="2400" dirty="0" smtClean="0"/>
              <a:t>Examples </a:t>
            </a:r>
            <a:r>
              <a:rPr lang="en-US" sz="2400" dirty="0"/>
              <a:t>of mechanical </a:t>
            </a:r>
            <a:r>
              <a:rPr lang="en-US" sz="2400" dirty="0"/>
              <a:t>waves: </a:t>
            </a:r>
            <a:r>
              <a:rPr lang="en-US" sz="2400" b="1" dirty="0"/>
              <a:t>w</a:t>
            </a:r>
            <a:r>
              <a:rPr lang="en-US" sz="2400" b="1" dirty="0" smtClean="0"/>
              <a:t>aves in water </a:t>
            </a:r>
            <a:r>
              <a:rPr lang="en-US" sz="2400" dirty="0" smtClean="0"/>
              <a:t>and </a:t>
            </a:r>
            <a:r>
              <a:rPr lang="en-US" sz="2400" b="1" dirty="0"/>
              <a:t>sound waves in air </a:t>
            </a:r>
            <a:endParaRPr lang="en-US" sz="2400" b="1" dirty="0" smtClean="0"/>
          </a:p>
          <a:p>
            <a:pPr marL="342900" indent="-342900" algn="just">
              <a:buFont typeface="Wingdings" panose="05000000000000000000" pitchFamily="2" charset="2"/>
              <a:buChar char="q"/>
            </a:pPr>
            <a:endParaRPr lang="en-US" sz="2400" dirty="0"/>
          </a:p>
          <a:p>
            <a:pPr marL="342900" indent="-342900" algn="just">
              <a:buFont typeface="Wingdings" panose="05000000000000000000" pitchFamily="2" charset="2"/>
              <a:buChar char="q"/>
            </a:pPr>
            <a:r>
              <a:rPr lang="en-US" sz="2400" dirty="0" smtClean="0"/>
              <a:t>Mechanical </a:t>
            </a:r>
            <a:r>
              <a:rPr lang="en-US" sz="2400" dirty="0"/>
              <a:t>waves are caused by a </a:t>
            </a:r>
            <a:r>
              <a:rPr lang="en-US" sz="2400" dirty="0">
                <a:solidFill>
                  <a:srgbClr val="C00000"/>
                </a:solidFill>
              </a:rPr>
              <a:t>disturbance</a:t>
            </a:r>
            <a:r>
              <a:rPr lang="en-US" sz="2400" dirty="0"/>
              <a:t> or </a:t>
            </a:r>
            <a:r>
              <a:rPr lang="en-US" sz="2400" dirty="0">
                <a:solidFill>
                  <a:srgbClr val="C00000"/>
                </a:solidFill>
              </a:rPr>
              <a:t>vibration in matter</a:t>
            </a:r>
            <a:r>
              <a:rPr lang="en-US" sz="2400" dirty="0"/>
              <a:t>, whether solid, gas, liquid, or plasma. </a:t>
            </a:r>
            <a:endParaRPr lang="en-US" sz="2400" dirty="0" smtClean="0"/>
          </a:p>
          <a:p>
            <a:pPr marL="342900" indent="-342900" algn="just">
              <a:buFont typeface="Wingdings" panose="05000000000000000000" pitchFamily="2" charset="2"/>
              <a:buChar char="q"/>
            </a:pPr>
            <a:endParaRPr lang="en-US" sz="2400" dirty="0"/>
          </a:p>
          <a:p>
            <a:pPr marL="342900" indent="-342900" algn="just">
              <a:buFont typeface="Wingdings" panose="05000000000000000000" pitchFamily="2" charset="2"/>
              <a:buChar char="q"/>
            </a:pPr>
            <a:r>
              <a:rPr lang="en-US" sz="2400" dirty="0" smtClean="0"/>
              <a:t>Matter </a:t>
            </a:r>
            <a:r>
              <a:rPr lang="en-US" sz="2400" dirty="0"/>
              <a:t>that waves are traveling through is called a medium. </a:t>
            </a:r>
            <a:endParaRPr lang="en-US" sz="2400" dirty="0" smtClean="0"/>
          </a:p>
          <a:p>
            <a:pPr marL="342900" indent="-342900" algn="just">
              <a:buFont typeface="Wingdings" panose="05000000000000000000" pitchFamily="2" charset="2"/>
              <a:buChar char="q"/>
            </a:pPr>
            <a:r>
              <a:rPr lang="en-US" sz="2400" dirty="0" smtClean="0"/>
              <a:t>Water </a:t>
            </a:r>
            <a:r>
              <a:rPr lang="en-US" sz="2400" dirty="0"/>
              <a:t>waves are formed by vibrations in a liquid and sound waves are formed by vibrations in a gas (air). </a:t>
            </a:r>
            <a:endParaRPr lang="en-US" sz="2400" dirty="0" smtClean="0"/>
          </a:p>
          <a:p>
            <a:pPr marL="342900" indent="-342900" algn="just">
              <a:buFont typeface="Wingdings" panose="05000000000000000000" pitchFamily="2" charset="2"/>
              <a:buChar char="q"/>
            </a:pPr>
            <a:endParaRPr lang="en-US" sz="2400" dirty="0"/>
          </a:p>
          <a:p>
            <a:pPr marL="342900" indent="-342900" algn="just">
              <a:buFont typeface="Wingdings" panose="05000000000000000000" pitchFamily="2" charset="2"/>
              <a:buChar char="q"/>
            </a:pPr>
            <a:r>
              <a:rPr lang="en-US" sz="2400" dirty="0" smtClean="0"/>
              <a:t>These </a:t>
            </a:r>
            <a:r>
              <a:rPr lang="en-US" sz="2400" dirty="0"/>
              <a:t>mechanical waves travel through a medium by causing the molecules to bump into each </a:t>
            </a:r>
            <a:r>
              <a:rPr lang="en-US" sz="2400" dirty="0" smtClean="0"/>
              <a:t>other. </a:t>
            </a:r>
          </a:p>
          <a:p>
            <a:pPr marL="342900" indent="-342900" algn="just">
              <a:buFont typeface="Wingdings" panose="05000000000000000000" pitchFamily="2" charset="2"/>
              <a:buChar char="q"/>
            </a:pPr>
            <a:endParaRPr lang="en-US" sz="2400" dirty="0"/>
          </a:p>
          <a:p>
            <a:pPr marL="342900" indent="-342900" algn="just">
              <a:buFont typeface="Wingdings" panose="05000000000000000000" pitchFamily="2" charset="2"/>
              <a:buChar char="q"/>
            </a:pPr>
            <a:r>
              <a:rPr lang="en-US" sz="2400" dirty="0" smtClean="0"/>
              <a:t>Sound </a:t>
            </a:r>
            <a:r>
              <a:rPr lang="en-US" sz="2400" dirty="0"/>
              <a:t>waves cannot travel in the vacuum of space because there is no medium to transmit these mechanical waves</a:t>
            </a:r>
            <a:r>
              <a:rPr lang="en-US" sz="2400" dirty="0" smtClean="0"/>
              <a:t>.</a:t>
            </a:r>
            <a:endParaRPr lang="en-US" sz="2400" dirty="0"/>
          </a:p>
        </p:txBody>
      </p:sp>
      <p:sp>
        <p:nvSpPr>
          <p:cNvPr id="2" name="Rectangle 1"/>
          <p:cNvSpPr/>
          <p:nvPr/>
        </p:nvSpPr>
        <p:spPr>
          <a:xfrm>
            <a:off x="954065" y="0"/>
            <a:ext cx="2904962" cy="527901"/>
          </a:xfrm>
          <a:prstGeom prst="rect">
            <a:avLst/>
          </a:prstGeom>
        </p:spPr>
        <p:txBody>
          <a:bodyPr wrap="none">
            <a:spAutoFit/>
          </a:bodyPr>
          <a:lstStyle/>
          <a:p>
            <a:pPr>
              <a:lnSpc>
                <a:spcPct val="107000"/>
              </a:lnSpc>
              <a:spcBef>
                <a:spcPts val="200"/>
              </a:spcBef>
            </a:pPr>
            <a:r>
              <a:rPr lang="en-US" sz="2800" b="1" dirty="0">
                <a:solidFill>
                  <a:srgbClr val="1F3763"/>
                </a:solidFill>
                <a:latin typeface="Roboto" panose="020B0604020202020204" charset="0"/>
                <a:ea typeface="Roboto" panose="020B0604020202020204" charset="0"/>
                <a:cs typeface="Times New Roman" panose="02020603050405020304" pitchFamily="18" charset="0"/>
              </a:rPr>
              <a:t>What are waves?</a:t>
            </a:r>
            <a:endParaRPr lang="en-US" sz="2800" b="1" dirty="0">
              <a:solidFill>
                <a:srgbClr val="1F3763"/>
              </a:solidFill>
              <a:effectLst/>
              <a:latin typeface="Roboto" panose="020B0604020202020204" charset="0"/>
              <a:ea typeface="Roboto" panose="020B0604020202020204" charset="0"/>
              <a:cs typeface="Times New Roman" panose="02020603050405020304" pitchFamily="18" charset="0"/>
            </a:endParaRPr>
          </a:p>
        </p:txBody>
      </p:sp>
    </p:spTree>
    <p:extLst>
      <p:ext uri="{BB962C8B-B14F-4D97-AF65-F5344CB8AC3E}">
        <p14:creationId xmlns:p14="http://schemas.microsoft.com/office/powerpoint/2010/main" val="253319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4" name="Rectangle 3"/>
          <p:cNvSpPr/>
          <p:nvPr/>
        </p:nvSpPr>
        <p:spPr>
          <a:xfrm>
            <a:off x="172995" y="173789"/>
            <a:ext cx="8078464" cy="5632311"/>
          </a:xfrm>
          <a:prstGeom prst="rect">
            <a:avLst/>
          </a:prstGeom>
        </p:spPr>
        <p:txBody>
          <a:bodyPr wrap="square">
            <a:spAutoFit/>
          </a:bodyPr>
          <a:lstStyle/>
          <a:p>
            <a:pPr algn="just"/>
            <a:r>
              <a:rPr lang="en-US" sz="2400" b="1" dirty="0">
                <a:latin typeface="Roboto" panose="020B0604020202020204" charset="0"/>
                <a:ea typeface="Roboto" panose="020B0604020202020204" charset="0"/>
              </a:rPr>
              <a:t>Electromagnetic Waves</a:t>
            </a:r>
          </a:p>
          <a:p>
            <a:pPr algn="just"/>
            <a:r>
              <a:rPr lang="en-US" sz="2400" dirty="0" smtClean="0">
                <a:latin typeface="Roboto" panose="020B0604020202020204" charset="0"/>
                <a:ea typeface="Roboto" panose="020B0604020202020204" charset="0"/>
              </a:rPr>
              <a:t>Electricity </a:t>
            </a:r>
            <a:r>
              <a:rPr lang="en-US" sz="2400" dirty="0">
                <a:latin typeface="Roboto" panose="020B0604020202020204" charset="0"/>
                <a:ea typeface="Roboto" panose="020B0604020202020204" charset="0"/>
              </a:rPr>
              <a:t>can be static, like the energy that can make your hair stand on end. Magnetism can also be static, as it is in a refrigerator magnet. </a:t>
            </a:r>
            <a:endParaRPr lang="en-US" sz="2400" dirty="0" smtClean="0">
              <a:latin typeface="Roboto" panose="020B0604020202020204" charset="0"/>
              <a:ea typeface="Roboto" panose="020B0604020202020204" charset="0"/>
            </a:endParaRPr>
          </a:p>
          <a:p>
            <a:pPr algn="just"/>
            <a:endParaRPr lang="en-US" sz="2400" dirty="0">
              <a:latin typeface="Roboto" panose="020B0604020202020204" charset="0"/>
              <a:ea typeface="Roboto" panose="020B0604020202020204" charset="0"/>
            </a:endParaRPr>
          </a:p>
          <a:p>
            <a:pPr algn="just"/>
            <a:r>
              <a:rPr lang="en-US" sz="2400" dirty="0" smtClean="0">
                <a:latin typeface="Roboto" panose="020B0604020202020204" charset="0"/>
                <a:ea typeface="Roboto" panose="020B0604020202020204" charset="0"/>
              </a:rPr>
              <a:t>A </a:t>
            </a:r>
            <a:r>
              <a:rPr lang="en-US" sz="2400" dirty="0">
                <a:latin typeface="Roboto" panose="020B0604020202020204" charset="0"/>
                <a:ea typeface="Roboto" panose="020B0604020202020204" charset="0"/>
              </a:rPr>
              <a:t>changing magnetic field will induce a changing electric field and vice-versa—the two are linked. </a:t>
            </a:r>
            <a:endParaRPr lang="en-US" sz="2400" dirty="0" smtClean="0">
              <a:latin typeface="Roboto" panose="020B0604020202020204" charset="0"/>
              <a:ea typeface="Roboto" panose="020B0604020202020204" charset="0"/>
            </a:endParaRPr>
          </a:p>
          <a:p>
            <a:pPr algn="just"/>
            <a:endParaRPr lang="en-US" sz="2400" dirty="0">
              <a:latin typeface="Roboto" panose="020B0604020202020204" charset="0"/>
              <a:ea typeface="Roboto" panose="020B0604020202020204" charset="0"/>
            </a:endParaRPr>
          </a:p>
          <a:p>
            <a:pPr algn="just"/>
            <a:r>
              <a:rPr lang="en-US" sz="2400" dirty="0" smtClean="0">
                <a:latin typeface="Roboto" panose="020B0604020202020204" charset="0"/>
                <a:ea typeface="Roboto" panose="020B0604020202020204" charset="0"/>
              </a:rPr>
              <a:t>These </a:t>
            </a:r>
            <a:r>
              <a:rPr lang="en-US" sz="2400" b="1" dirty="0">
                <a:latin typeface="Roboto" panose="020B0604020202020204" charset="0"/>
                <a:ea typeface="Roboto" panose="020B0604020202020204" charset="0"/>
              </a:rPr>
              <a:t>changing fields </a:t>
            </a:r>
            <a:r>
              <a:rPr lang="en-US" sz="2400" b="1" dirty="0">
                <a:solidFill>
                  <a:srgbClr val="FF0000"/>
                </a:solidFill>
                <a:latin typeface="Roboto" panose="020B0604020202020204" charset="0"/>
                <a:ea typeface="Roboto" panose="020B0604020202020204" charset="0"/>
              </a:rPr>
              <a:t>form</a:t>
            </a:r>
            <a:r>
              <a:rPr lang="en-US" sz="2400" b="1" dirty="0">
                <a:latin typeface="Roboto" panose="020B0604020202020204" charset="0"/>
                <a:ea typeface="Roboto" panose="020B0604020202020204" charset="0"/>
              </a:rPr>
              <a:t> electromagnetic waves</a:t>
            </a:r>
            <a:r>
              <a:rPr lang="en-US" sz="2400" dirty="0">
                <a:latin typeface="Roboto" panose="020B0604020202020204" charset="0"/>
                <a:ea typeface="Roboto" panose="020B0604020202020204" charset="0"/>
              </a:rPr>
              <a:t>. Electromagnetic waves differ from mechanical waves in that they do not require a medium to propagate. </a:t>
            </a:r>
            <a:endParaRPr lang="en-US" sz="2400" dirty="0" smtClean="0">
              <a:latin typeface="Roboto" panose="020B0604020202020204" charset="0"/>
              <a:ea typeface="Roboto" panose="020B0604020202020204" charset="0"/>
            </a:endParaRPr>
          </a:p>
          <a:p>
            <a:pPr algn="just"/>
            <a:endParaRPr lang="en-US" sz="2400" dirty="0" smtClean="0">
              <a:latin typeface="Roboto" panose="020B0604020202020204" charset="0"/>
              <a:ea typeface="Roboto" panose="020B0604020202020204" charset="0"/>
            </a:endParaRPr>
          </a:p>
          <a:p>
            <a:pPr algn="just"/>
            <a:r>
              <a:rPr lang="en-US" sz="2400" dirty="0" smtClean="0">
                <a:latin typeface="Roboto" panose="020B0604020202020204" charset="0"/>
                <a:ea typeface="Roboto" panose="020B0604020202020204" charset="0"/>
              </a:rPr>
              <a:t>This </a:t>
            </a:r>
            <a:r>
              <a:rPr lang="en-US" sz="2400" dirty="0">
                <a:latin typeface="Roboto" panose="020B0604020202020204" charset="0"/>
                <a:ea typeface="Roboto" panose="020B0604020202020204" charset="0"/>
              </a:rPr>
              <a:t>means that electromagnetic waves can travel not only through air and solid materials, but also through the vacuum of space.</a:t>
            </a:r>
          </a:p>
        </p:txBody>
      </p:sp>
      <p:pic>
        <p:nvPicPr>
          <p:cNvPr id="3" name="Picture 2" descr="https://eo-college.org/wp-content/uploads/2017/09/anatomy4.jpg"/>
          <p:cNvPicPr/>
          <p:nvPr/>
        </p:nvPicPr>
        <p:blipFill>
          <a:blip r:embed="rId3">
            <a:extLst>
              <a:ext uri="{28A0092B-C50C-407E-A947-70E740481C1C}">
                <a14:useLocalDpi xmlns:a14="http://schemas.microsoft.com/office/drawing/2010/main" val="0"/>
              </a:ext>
            </a:extLst>
          </a:blip>
          <a:srcRect/>
          <a:stretch>
            <a:fillRect/>
          </a:stretch>
        </p:blipFill>
        <p:spPr bwMode="auto">
          <a:xfrm>
            <a:off x="8361405" y="1688757"/>
            <a:ext cx="3690551" cy="2558716"/>
          </a:xfrm>
          <a:prstGeom prst="rect">
            <a:avLst/>
          </a:prstGeom>
          <a:noFill/>
          <a:ln>
            <a:noFill/>
          </a:ln>
        </p:spPr>
      </p:pic>
      <p:pic>
        <p:nvPicPr>
          <p:cNvPr id="5" name="Picture 4"/>
          <p:cNvPicPr>
            <a:picLocks noChangeAspect="1"/>
          </p:cNvPicPr>
          <p:nvPr/>
        </p:nvPicPr>
        <p:blipFill>
          <a:blip r:embed="rId4"/>
          <a:stretch>
            <a:fillRect/>
          </a:stretch>
        </p:blipFill>
        <p:spPr>
          <a:xfrm>
            <a:off x="172995" y="5806100"/>
            <a:ext cx="11598876" cy="1051900"/>
          </a:xfrm>
          <a:prstGeom prst="rect">
            <a:avLst/>
          </a:prstGeom>
        </p:spPr>
      </p:pic>
    </p:spTree>
    <p:extLst>
      <p:ext uri="{BB962C8B-B14F-4D97-AF65-F5344CB8AC3E}">
        <p14:creationId xmlns:p14="http://schemas.microsoft.com/office/powerpoint/2010/main" val="39941086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5" name="Rectangle 4"/>
          <p:cNvSpPr/>
          <p:nvPr/>
        </p:nvSpPr>
        <p:spPr>
          <a:xfrm>
            <a:off x="210989" y="0"/>
            <a:ext cx="11253457" cy="6001643"/>
          </a:xfrm>
          <a:prstGeom prst="rect">
            <a:avLst/>
          </a:prstGeom>
        </p:spPr>
        <p:txBody>
          <a:bodyPr wrap="square">
            <a:spAutoFit/>
          </a:bodyPr>
          <a:lstStyle/>
          <a:p>
            <a:pPr algn="just"/>
            <a:r>
              <a:rPr lang="en-US" sz="2400" b="1" dirty="0"/>
              <a:t>Describing electromagnetic </a:t>
            </a:r>
            <a:r>
              <a:rPr lang="en-US" sz="2400" b="1" dirty="0" smtClean="0"/>
              <a:t>Energy</a:t>
            </a:r>
          </a:p>
          <a:p>
            <a:pPr algn="just"/>
            <a:endParaRPr lang="en-US" sz="2400" b="1" dirty="0"/>
          </a:p>
          <a:p>
            <a:pPr marL="342900" indent="-342900" algn="just">
              <a:buFont typeface="Wingdings" panose="05000000000000000000" pitchFamily="2" charset="2"/>
              <a:buChar char="q"/>
            </a:pPr>
            <a:r>
              <a:rPr lang="en-US" sz="2400" dirty="0"/>
              <a:t>The terms light, electromagnetic waves, and radiation all refer to the same physical phenomenon: electromagnetic energy. </a:t>
            </a:r>
            <a:endParaRPr lang="en-US" sz="2400" dirty="0" smtClean="0"/>
          </a:p>
          <a:p>
            <a:pPr marL="342900" indent="-342900" algn="just">
              <a:buFont typeface="Wingdings" panose="05000000000000000000" pitchFamily="2" charset="2"/>
              <a:buChar char="q"/>
            </a:pPr>
            <a:endParaRPr lang="en-US" sz="2400" dirty="0"/>
          </a:p>
          <a:p>
            <a:pPr marL="342900" indent="-342900" algn="just">
              <a:buFont typeface="Wingdings" panose="05000000000000000000" pitchFamily="2" charset="2"/>
              <a:buChar char="q"/>
            </a:pPr>
            <a:r>
              <a:rPr lang="en-US" sz="2400" dirty="0" smtClean="0"/>
              <a:t>This </a:t>
            </a:r>
            <a:r>
              <a:rPr lang="en-US" sz="2400" dirty="0"/>
              <a:t>energy can be described by frequency, wavelength, or energy. </a:t>
            </a:r>
            <a:endParaRPr lang="en-US" sz="2400" dirty="0" smtClean="0"/>
          </a:p>
          <a:p>
            <a:pPr marL="342900" indent="-342900" algn="just">
              <a:buFont typeface="Wingdings" panose="05000000000000000000" pitchFamily="2" charset="2"/>
              <a:buChar char="q"/>
            </a:pPr>
            <a:endParaRPr lang="en-US" sz="2400" dirty="0"/>
          </a:p>
          <a:p>
            <a:pPr marL="342900" indent="-342900" algn="just">
              <a:buFont typeface="Wingdings" panose="05000000000000000000" pitchFamily="2" charset="2"/>
              <a:buChar char="q"/>
            </a:pPr>
            <a:r>
              <a:rPr lang="en-US" sz="2400" dirty="0" smtClean="0"/>
              <a:t>All </a:t>
            </a:r>
            <a:r>
              <a:rPr lang="en-US" sz="2400" dirty="0"/>
              <a:t>three are related mathematically such that if you know one, you can calculate the other two. </a:t>
            </a:r>
            <a:endParaRPr lang="en-US" sz="2400" dirty="0" smtClean="0"/>
          </a:p>
          <a:p>
            <a:pPr marL="342900" indent="-342900" algn="just">
              <a:buFont typeface="Wingdings" panose="05000000000000000000" pitchFamily="2" charset="2"/>
              <a:buChar char="q"/>
            </a:pPr>
            <a:endParaRPr lang="en-US" sz="2400" dirty="0"/>
          </a:p>
          <a:p>
            <a:pPr marL="342900" indent="-342900" algn="just">
              <a:buFont typeface="Wingdings" panose="05000000000000000000" pitchFamily="2" charset="2"/>
              <a:buChar char="q"/>
            </a:pPr>
            <a:r>
              <a:rPr lang="en-US" sz="2400" dirty="0" smtClean="0">
                <a:solidFill>
                  <a:srgbClr val="FF0000"/>
                </a:solidFill>
              </a:rPr>
              <a:t>Radio</a:t>
            </a:r>
            <a:r>
              <a:rPr lang="en-US" sz="2400" dirty="0" smtClean="0"/>
              <a:t> </a:t>
            </a:r>
            <a:r>
              <a:rPr lang="en-US" sz="2400" dirty="0"/>
              <a:t>and </a:t>
            </a:r>
            <a:r>
              <a:rPr lang="en-US" sz="2400" dirty="0">
                <a:solidFill>
                  <a:srgbClr val="FF0000"/>
                </a:solidFill>
              </a:rPr>
              <a:t>microwaves</a:t>
            </a:r>
            <a:r>
              <a:rPr lang="en-US" sz="2400" dirty="0"/>
              <a:t> are usually described in terms of </a:t>
            </a:r>
            <a:r>
              <a:rPr lang="en-US" sz="2400" b="1" dirty="0"/>
              <a:t>frequency</a:t>
            </a:r>
            <a:r>
              <a:rPr lang="en-US" sz="2400" dirty="0"/>
              <a:t> (Hertz), </a:t>
            </a:r>
            <a:r>
              <a:rPr lang="en-US" sz="2400" dirty="0">
                <a:solidFill>
                  <a:srgbClr val="FF0000"/>
                </a:solidFill>
              </a:rPr>
              <a:t>infrared</a:t>
            </a:r>
            <a:r>
              <a:rPr lang="en-US" sz="2400" dirty="0"/>
              <a:t> and </a:t>
            </a:r>
            <a:r>
              <a:rPr lang="en-US" sz="2400" dirty="0">
                <a:solidFill>
                  <a:srgbClr val="FF0000"/>
                </a:solidFill>
              </a:rPr>
              <a:t>visible light </a:t>
            </a:r>
            <a:r>
              <a:rPr lang="en-US" sz="2400" dirty="0"/>
              <a:t>in terms of </a:t>
            </a:r>
            <a:r>
              <a:rPr lang="en-US" sz="2400" b="1" dirty="0"/>
              <a:t>wavelength</a:t>
            </a:r>
            <a:r>
              <a:rPr lang="en-US" sz="2400" dirty="0"/>
              <a:t> (meters), and </a:t>
            </a:r>
            <a:r>
              <a:rPr lang="en-US" sz="2400" dirty="0">
                <a:solidFill>
                  <a:srgbClr val="FF0000"/>
                </a:solidFill>
              </a:rPr>
              <a:t>x-rays</a:t>
            </a:r>
            <a:r>
              <a:rPr lang="en-US" sz="2400" dirty="0"/>
              <a:t> and </a:t>
            </a:r>
            <a:r>
              <a:rPr lang="en-US" sz="2400" dirty="0">
                <a:solidFill>
                  <a:srgbClr val="FF0000"/>
                </a:solidFill>
              </a:rPr>
              <a:t>gamma rays </a:t>
            </a:r>
            <a:r>
              <a:rPr lang="en-US" sz="2400" dirty="0"/>
              <a:t>in terms of </a:t>
            </a:r>
            <a:r>
              <a:rPr lang="en-US" sz="2400" b="1" dirty="0"/>
              <a:t>energy</a:t>
            </a:r>
            <a:r>
              <a:rPr lang="en-US" sz="2400" dirty="0"/>
              <a:t> (electron volts). </a:t>
            </a:r>
            <a:endParaRPr lang="en-US" sz="2400" dirty="0" smtClean="0"/>
          </a:p>
          <a:p>
            <a:pPr marL="342900" indent="-342900" algn="just">
              <a:buFont typeface="Wingdings" panose="05000000000000000000" pitchFamily="2" charset="2"/>
              <a:buChar char="q"/>
            </a:pPr>
            <a:endParaRPr lang="en-US" sz="2400" dirty="0"/>
          </a:p>
          <a:p>
            <a:pPr marL="342900" indent="-342900" algn="just">
              <a:buFont typeface="Wingdings" panose="05000000000000000000" pitchFamily="2" charset="2"/>
              <a:buChar char="q"/>
            </a:pPr>
            <a:r>
              <a:rPr lang="en-US" sz="2400" dirty="0" smtClean="0"/>
              <a:t>This </a:t>
            </a:r>
            <a:r>
              <a:rPr lang="en-US" sz="2400" dirty="0"/>
              <a:t>is a scientific convention that allows the convenient use of units that have numbers that are neither too large nor too small.</a:t>
            </a:r>
          </a:p>
        </p:txBody>
      </p:sp>
      <p:pic>
        <p:nvPicPr>
          <p:cNvPr id="3" name="Picture 2"/>
          <p:cNvPicPr>
            <a:picLocks noChangeAspect="1"/>
          </p:cNvPicPr>
          <p:nvPr/>
        </p:nvPicPr>
        <p:blipFill>
          <a:blip r:embed="rId3"/>
          <a:stretch>
            <a:fillRect/>
          </a:stretch>
        </p:blipFill>
        <p:spPr>
          <a:xfrm>
            <a:off x="378941" y="6009503"/>
            <a:ext cx="11483546" cy="848497"/>
          </a:xfrm>
          <a:prstGeom prst="rect">
            <a:avLst/>
          </a:prstGeom>
        </p:spPr>
      </p:pic>
    </p:spTree>
    <p:extLst>
      <p:ext uri="{BB962C8B-B14F-4D97-AF65-F5344CB8AC3E}">
        <p14:creationId xmlns:p14="http://schemas.microsoft.com/office/powerpoint/2010/main" val="21059285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2" name="Rectangle 1"/>
          <p:cNvSpPr/>
          <p:nvPr/>
        </p:nvSpPr>
        <p:spPr>
          <a:xfrm>
            <a:off x="123566" y="0"/>
            <a:ext cx="11656541" cy="6130461"/>
          </a:xfrm>
          <a:prstGeom prst="rect">
            <a:avLst/>
          </a:prstGeom>
        </p:spPr>
        <p:txBody>
          <a:bodyPr wrap="square">
            <a:spAutoFit/>
          </a:bodyPr>
          <a:lstStyle/>
          <a:p>
            <a:pPr>
              <a:lnSpc>
                <a:spcPct val="107000"/>
              </a:lnSpc>
              <a:spcBef>
                <a:spcPts val="200"/>
              </a:spcBef>
            </a:pPr>
            <a:r>
              <a:rPr lang="en-US" sz="2400" b="1" dirty="0">
                <a:solidFill>
                  <a:srgbClr val="1F3763"/>
                </a:solidFill>
                <a:latin typeface="Roboto" panose="020B0604020202020204" charset="0"/>
                <a:ea typeface="Roboto" panose="020B0604020202020204" charset="0"/>
                <a:cs typeface="Times New Roman" panose="02020603050405020304" pitchFamily="18" charset="0"/>
              </a:rPr>
              <a:t>Frequency</a:t>
            </a:r>
          </a:p>
          <a:p>
            <a:pPr marL="342900" indent="-342900" algn="just">
              <a:buFont typeface="Wingdings" panose="05000000000000000000" pitchFamily="2" charset="2"/>
              <a:buChar char="v"/>
            </a:pPr>
            <a:r>
              <a:rPr lang="en-US" sz="2400" dirty="0">
                <a:latin typeface="Roboto" panose="020B0604020202020204" charset="0"/>
                <a:ea typeface="Roboto" panose="020B0604020202020204" charset="0"/>
              </a:rPr>
              <a:t>The number of crests that pass a given point within one second is described as the frequency of the wave. </a:t>
            </a:r>
            <a:endParaRPr lang="en-US" sz="2400" dirty="0" smtClean="0">
              <a:latin typeface="Roboto" panose="020B0604020202020204" charset="0"/>
              <a:ea typeface="Roboto" panose="020B0604020202020204" charset="0"/>
            </a:endParaRPr>
          </a:p>
          <a:p>
            <a:pPr marL="342900" indent="-342900" algn="just">
              <a:buFont typeface="Wingdings" panose="05000000000000000000" pitchFamily="2" charset="2"/>
              <a:buChar char="v"/>
            </a:pPr>
            <a:endParaRPr lang="en-US" sz="2400" dirty="0">
              <a:latin typeface="Roboto" panose="020B0604020202020204" charset="0"/>
              <a:ea typeface="Roboto" panose="020B0604020202020204" charset="0"/>
            </a:endParaRPr>
          </a:p>
          <a:p>
            <a:pPr marL="342900" indent="-342900" algn="just">
              <a:buFont typeface="Wingdings" panose="05000000000000000000" pitchFamily="2" charset="2"/>
              <a:buChar char="v"/>
            </a:pPr>
            <a:r>
              <a:rPr lang="en-US" sz="2400" dirty="0" smtClean="0">
                <a:latin typeface="Roboto" panose="020B0604020202020204" charset="0"/>
                <a:ea typeface="Roboto" panose="020B0604020202020204" charset="0"/>
              </a:rPr>
              <a:t>One </a:t>
            </a:r>
            <a:r>
              <a:rPr lang="en-US" sz="2400" dirty="0">
                <a:latin typeface="Roboto" panose="020B0604020202020204" charset="0"/>
                <a:ea typeface="Roboto" panose="020B0604020202020204" charset="0"/>
              </a:rPr>
              <a:t>wave—or cycle—per second is called a Hertz (Hz), after Heinrich Hertz who established the existence of radio waves. </a:t>
            </a:r>
            <a:endParaRPr lang="en-US" sz="2400" dirty="0" smtClean="0">
              <a:latin typeface="Roboto" panose="020B0604020202020204" charset="0"/>
              <a:ea typeface="Roboto" panose="020B0604020202020204" charset="0"/>
            </a:endParaRPr>
          </a:p>
          <a:p>
            <a:pPr marL="342900" indent="-342900" algn="just">
              <a:buFont typeface="Wingdings" panose="05000000000000000000" pitchFamily="2" charset="2"/>
              <a:buChar char="v"/>
            </a:pPr>
            <a:endParaRPr lang="en-US" sz="2400" dirty="0">
              <a:latin typeface="Roboto" panose="020B0604020202020204" charset="0"/>
              <a:ea typeface="Roboto" panose="020B0604020202020204" charset="0"/>
            </a:endParaRPr>
          </a:p>
          <a:p>
            <a:pPr marL="342900" indent="-342900" algn="just">
              <a:buFont typeface="Wingdings" panose="05000000000000000000" pitchFamily="2" charset="2"/>
              <a:buChar char="v"/>
            </a:pPr>
            <a:r>
              <a:rPr lang="en-US" sz="2400" dirty="0" smtClean="0">
                <a:latin typeface="Roboto" panose="020B0604020202020204" charset="0"/>
                <a:ea typeface="Roboto" panose="020B0604020202020204" charset="0"/>
              </a:rPr>
              <a:t>A </a:t>
            </a:r>
            <a:r>
              <a:rPr lang="en-US" sz="2400" dirty="0">
                <a:latin typeface="Roboto" panose="020B0604020202020204" charset="0"/>
                <a:ea typeface="Roboto" panose="020B0604020202020204" charset="0"/>
              </a:rPr>
              <a:t>wave with two cycles that pass a point in one second has a frequency of 2 Hz.</a:t>
            </a:r>
          </a:p>
          <a:p>
            <a:pPr>
              <a:lnSpc>
                <a:spcPct val="107000"/>
              </a:lnSpc>
              <a:spcBef>
                <a:spcPts val="200"/>
              </a:spcBef>
            </a:pPr>
            <a:endParaRPr lang="en-US" sz="2400" b="1" dirty="0" smtClean="0">
              <a:solidFill>
                <a:srgbClr val="1F3763"/>
              </a:solidFill>
              <a:latin typeface="Roboto" panose="020B0604020202020204" charset="0"/>
              <a:ea typeface="Roboto" panose="020B0604020202020204" charset="0"/>
              <a:cs typeface="Times New Roman" panose="02020603050405020304" pitchFamily="18" charset="0"/>
            </a:endParaRPr>
          </a:p>
          <a:p>
            <a:pPr>
              <a:lnSpc>
                <a:spcPct val="107000"/>
              </a:lnSpc>
              <a:spcBef>
                <a:spcPts val="200"/>
              </a:spcBef>
            </a:pPr>
            <a:r>
              <a:rPr lang="en-US" sz="2400" b="1" dirty="0" smtClean="0">
                <a:solidFill>
                  <a:srgbClr val="1F3763"/>
                </a:solidFill>
                <a:latin typeface="Roboto" panose="020B0604020202020204" charset="0"/>
                <a:ea typeface="Roboto" panose="020B0604020202020204" charset="0"/>
                <a:cs typeface="Times New Roman" panose="02020603050405020304" pitchFamily="18" charset="0"/>
              </a:rPr>
              <a:t>Wavelength</a:t>
            </a:r>
            <a:endParaRPr lang="en-US" sz="2400" b="1" dirty="0">
              <a:solidFill>
                <a:srgbClr val="1F3763"/>
              </a:solidFill>
              <a:latin typeface="Roboto" panose="020B0604020202020204" charset="0"/>
              <a:ea typeface="Roboto" panose="020B0604020202020204" charset="0"/>
              <a:cs typeface="Times New Roman" panose="02020603050405020304" pitchFamily="18" charset="0"/>
            </a:endParaRPr>
          </a:p>
          <a:p>
            <a:pPr marL="342900" indent="-342900" algn="just">
              <a:buFont typeface="Wingdings" panose="05000000000000000000" pitchFamily="2" charset="2"/>
              <a:buChar char="v"/>
            </a:pPr>
            <a:r>
              <a:rPr lang="en-US" sz="2400" dirty="0">
                <a:latin typeface="Roboto" panose="020B0604020202020204" charset="0"/>
                <a:ea typeface="Roboto" panose="020B0604020202020204" charset="0"/>
              </a:rPr>
              <a:t>Electromagnetic waves have crests and troughs similar to those of ocean waves. </a:t>
            </a:r>
            <a:endParaRPr lang="en-US" sz="2400" dirty="0" smtClean="0">
              <a:latin typeface="Roboto" panose="020B0604020202020204" charset="0"/>
              <a:ea typeface="Roboto" panose="020B0604020202020204" charset="0"/>
            </a:endParaRPr>
          </a:p>
          <a:p>
            <a:pPr marL="342900" indent="-342900" algn="just">
              <a:buFont typeface="Wingdings" panose="05000000000000000000" pitchFamily="2" charset="2"/>
              <a:buChar char="v"/>
            </a:pPr>
            <a:r>
              <a:rPr lang="en-US" sz="2400" dirty="0" smtClean="0">
                <a:latin typeface="Roboto" panose="020B0604020202020204" charset="0"/>
                <a:ea typeface="Roboto" panose="020B0604020202020204" charset="0"/>
              </a:rPr>
              <a:t>The </a:t>
            </a:r>
            <a:r>
              <a:rPr lang="en-US" sz="2400" dirty="0">
                <a:latin typeface="Roboto" panose="020B0604020202020204" charset="0"/>
                <a:ea typeface="Roboto" panose="020B0604020202020204" charset="0"/>
              </a:rPr>
              <a:t>distance between crests is the wavelength. </a:t>
            </a:r>
            <a:endParaRPr lang="en-US" sz="2400" dirty="0" smtClean="0">
              <a:latin typeface="Roboto" panose="020B0604020202020204" charset="0"/>
              <a:ea typeface="Roboto" panose="020B0604020202020204" charset="0"/>
            </a:endParaRPr>
          </a:p>
          <a:p>
            <a:pPr marL="342900" indent="-342900" algn="just">
              <a:buFont typeface="Wingdings" panose="05000000000000000000" pitchFamily="2" charset="2"/>
              <a:buChar char="v"/>
            </a:pPr>
            <a:endParaRPr lang="en-US" sz="2400" dirty="0">
              <a:latin typeface="Roboto" panose="020B0604020202020204" charset="0"/>
              <a:ea typeface="Roboto" panose="020B0604020202020204" charset="0"/>
            </a:endParaRPr>
          </a:p>
          <a:p>
            <a:pPr marL="342900" indent="-342900" algn="just">
              <a:buFont typeface="Wingdings" panose="05000000000000000000" pitchFamily="2" charset="2"/>
              <a:buChar char="v"/>
            </a:pPr>
            <a:r>
              <a:rPr lang="en-US" sz="2400" dirty="0" smtClean="0">
                <a:latin typeface="Roboto" panose="020B0604020202020204" charset="0"/>
                <a:ea typeface="Roboto" panose="020B0604020202020204" charset="0"/>
              </a:rPr>
              <a:t>The </a:t>
            </a:r>
            <a:r>
              <a:rPr lang="en-US" sz="2400" dirty="0">
                <a:latin typeface="Roboto" panose="020B0604020202020204" charset="0"/>
                <a:ea typeface="Roboto" panose="020B0604020202020204" charset="0"/>
              </a:rPr>
              <a:t>shortest wavelengths are just fractions of the size of an atom, while the longest wavelengths scientists currently study can be larger than the diameter of our planet!</a:t>
            </a:r>
            <a:endParaRPr lang="en-US" sz="2400" dirty="0">
              <a:effectLst/>
              <a:latin typeface="Roboto" panose="020B0604020202020204" charset="0"/>
              <a:ea typeface="Roboto" panose="020B0604020202020204" charset="0"/>
            </a:endParaRPr>
          </a:p>
        </p:txBody>
      </p:sp>
      <p:pic>
        <p:nvPicPr>
          <p:cNvPr id="3" name="Picture 2"/>
          <p:cNvPicPr>
            <a:picLocks noChangeAspect="1"/>
          </p:cNvPicPr>
          <p:nvPr/>
        </p:nvPicPr>
        <p:blipFill>
          <a:blip r:embed="rId3"/>
          <a:stretch>
            <a:fillRect/>
          </a:stretch>
        </p:blipFill>
        <p:spPr>
          <a:xfrm>
            <a:off x="428367" y="6011012"/>
            <a:ext cx="11211698" cy="846988"/>
          </a:xfrm>
          <a:prstGeom prst="rect">
            <a:avLst/>
          </a:prstGeom>
        </p:spPr>
      </p:pic>
    </p:spTree>
    <p:extLst>
      <p:ext uri="{BB962C8B-B14F-4D97-AF65-F5344CB8AC3E}">
        <p14:creationId xmlns:p14="http://schemas.microsoft.com/office/powerpoint/2010/main" val="18831946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7" name="Rectangle 6"/>
          <p:cNvSpPr/>
          <p:nvPr/>
        </p:nvSpPr>
        <p:spPr>
          <a:xfrm>
            <a:off x="210321" y="753875"/>
            <a:ext cx="11455448" cy="5632311"/>
          </a:xfrm>
          <a:prstGeom prst="rect">
            <a:avLst/>
          </a:prstGeom>
        </p:spPr>
        <p:txBody>
          <a:bodyPr wrap="square">
            <a:spAutoFit/>
          </a:bodyPr>
          <a:lstStyle/>
          <a:p>
            <a:pPr algn="just"/>
            <a:r>
              <a:rPr lang="en-US" sz="2400" dirty="0"/>
              <a:t>Radar satellites are active systems. </a:t>
            </a:r>
            <a:endParaRPr lang="en-US" sz="2400" dirty="0" smtClean="0"/>
          </a:p>
          <a:p>
            <a:pPr algn="just"/>
            <a:endParaRPr lang="en-US" sz="2400" dirty="0"/>
          </a:p>
          <a:p>
            <a:pPr algn="just"/>
            <a:r>
              <a:rPr lang="en-US" sz="2400" b="1" dirty="0"/>
              <a:t>Benefits of active Remote Sensing </a:t>
            </a:r>
            <a:r>
              <a:rPr lang="en-US" sz="2400" b="1" dirty="0" smtClean="0"/>
              <a:t>Systems</a:t>
            </a:r>
          </a:p>
          <a:p>
            <a:pPr algn="just"/>
            <a:endParaRPr lang="en-US" sz="2400" b="1" dirty="0"/>
          </a:p>
          <a:p>
            <a:pPr algn="just"/>
            <a:r>
              <a:rPr lang="en-US" sz="2400" dirty="0"/>
              <a:t>By transmitting electromagnetic waves in the microwave domain of the EM spectrum, radar satellites exploit unique characteristics not present in Optical Remote Sensing Systems</a:t>
            </a:r>
            <a:r>
              <a:rPr lang="en-US" sz="2400" dirty="0" smtClean="0"/>
              <a:t>.</a:t>
            </a:r>
          </a:p>
          <a:p>
            <a:pPr algn="just"/>
            <a:endParaRPr lang="en-US" sz="2400" dirty="0"/>
          </a:p>
          <a:p>
            <a:pPr algn="just"/>
            <a:r>
              <a:rPr lang="en-US" sz="2400" b="1" dirty="0"/>
              <a:t>Active </a:t>
            </a:r>
            <a:r>
              <a:rPr lang="en-US" sz="2400" b="1" dirty="0" smtClean="0"/>
              <a:t>Systems</a:t>
            </a:r>
          </a:p>
          <a:p>
            <a:pPr algn="just"/>
            <a:endParaRPr lang="en-US" sz="2400" b="1" dirty="0"/>
          </a:p>
          <a:p>
            <a:pPr marL="342900" lvl="0" indent="-342900" algn="just">
              <a:buFont typeface="Wingdings" panose="05000000000000000000" pitchFamily="2" charset="2"/>
              <a:buChar char="v"/>
            </a:pPr>
            <a:r>
              <a:rPr lang="en-US" sz="2400" dirty="0"/>
              <a:t>Provide illumination by sending out microwaves</a:t>
            </a:r>
          </a:p>
          <a:p>
            <a:pPr marL="342900" lvl="0" indent="-342900" algn="just">
              <a:buFont typeface="Wingdings" panose="05000000000000000000" pitchFamily="2" charset="2"/>
              <a:buChar char="v"/>
            </a:pPr>
            <a:r>
              <a:rPr lang="en-US" sz="2400" dirty="0"/>
              <a:t>Are largely weather (cloud) independent</a:t>
            </a:r>
          </a:p>
          <a:p>
            <a:pPr marL="342900" lvl="0" indent="-342900" algn="just">
              <a:buFont typeface="Wingdings" panose="05000000000000000000" pitchFamily="2" charset="2"/>
              <a:buChar char="v"/>
            </a:pPr>
            <a:r>
              <a:rPr lang="en-US" sz="2400" dirty="0"/>
              <a:t>Acquire images during day and night</a:t>
            </a:r>
          </a:p>
          <a:p>
            <a:pPr marL="342900" lvl="0" indent="-342900" algn="just">
              <a:buFont typeface="Wingdings" panose="05000000000000000000" pitchFamily="2" charset="2"/>
              <a:buChar char="v"/>
            </a:pPr>
            <a:r>
              <a:rPr lang="en-US" sz="2400" dirty="0"/>
              <a:t>Actively control wavelength, frequency and polarisation of the transmitted signal</a:t>
            </a:r>
          </a:p>
          <a:p>
            <a:pPr marL="342900" indent="-342900" algn="just">
              <a:buFont typeface="Wingdings" panose="05000000000000000000" pitchFamily="2" charset="2"/>
              <a:buChar char="v"/>
            </a:pPr>
            <a:endParaRPr lang="en-US" sz="2400" dirty="0" smtClean="0">
              <a:latin typeface="Roboto" panose="020B0604020202020204" charset="0"/>
              <a:ea typeface="Roboto" panose="020B0604020202020204" charset="0"/>
            </a:endParaRPr>
          </a:p>
        </p:txBody>
      </p:sp>
      <p:sp>
        <p:nvSpPr>
          <p:cNvPr id="2" name="Rectangle 1"/>
          <p:cNvSpPr/>
          <p:nvPr/>
        </p:nvSpPr>
        <p:spPr>
          <a:xfrm>
            <a:off x="210321" y="81575"/>
            <a:ext cx="7616188" cy="523220"/>
          </a:xfrm>
          <a:prstGeom prst="rect">
            <a:avLst/>
          </a:prstGeom>
        </p:spPr>
        <p:txBody>
          <a:bodyPr wrap="none">
            <a:spAutoFit/>
          </a:bodyPr>
          <a:lstStyle/>
          <a:p>
            <a:r>
              <a:rPr lang="en-US" sz="2800" b="1" dirty="0"/>
              <a:t>What is an active Remote Sensing System?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6" name="Rectangle 5"/>
          <p:cNvSpPr/>
          <p:nvPr/>
        </p:nvSpPr>
        <p:spPr>
          <a:xfrm>
            <a:off x="875413" y="1127634"/>
            <a:ext cx="10756416" cy="3785652"/>
          </a:xfrm>
          <a:prstGeom prst="rect">
            <a:avLst/>
          </a:prstGeom>
        </p:spPr>
        <p:txBody>
          <a:bodyPr wrap="square">
            <a:spAutoFit/>
          </a:bodyPr>
          <a:lstStyle/>
          <a:p>
            <a:r>
              <a:rPr lang="en-US" sz="2400" b="1" dirty="0"/>
              <a:t>Passive </a:t>
            </a:r>
            <a:r>
              <a:rPr lang="en-US" sz="2400" b="1" dirty="0" smtClean="0"/>
              <a:t>Systems</a:t>
            </a:r>
          </a:p>
          <a:p>
            <a:endParaRPr lang="en-US" sz="2400" b="1" dirty="0"/>
          </a:p>
          <a:p>
            <a:pPr marL="342900" lvl="0" indent="-342900">
              <a:lnSpc>
                <a:spcPct val="200000"/>
              </a:lnSpc>
              <a:buFont typeface="Wingdings" panose="05000000000000000000" pitchFamily="2" charset="2"/>
              <a:buChar char="v"/>
            </a:pPr>
            <a:r>
              <a:rPr lang="en-US" sz="2400" dirty="0"/>
              <a:t>Rely on the illumination of the Earth by the sun (or artificial light sources)</a:t>
            </a:r>
          </a:p>
          <a:p>
            <a:pPr marL="342900" lvl="0" indent="-342900">
              <a:lnSpc>
                <a:spcPct val="200000"/>
              </a:lnSpc>
              <a:buFont typeface="Wingdings" panose="05000000000000000000" pitchFamily="2" charset="2"/>
              <a:buChar char="v"/>
            </a:pPr>
            <a:r>
              <a:rPr lang="en-US" sz="2400" dirty="0"/>
              <a:t>Detect the reflection from the Earth’s surface</a:t>
            </a:r>
          </a:p>
          <a:p>
            <a:pPr marL="342900" lvl="0" indent="-342900">
              <a:lnSpc>
                <a:spcPct val="200000"/>
              </a:lnSpc>
              <a:buFont typeface="Wingdings" panose="05000000000000000000" pitchFamily="2" charset="2"/>
              <a:buChar char="v"/>
            </a:pPr>
            <a:r>
              <a:rPr lang="en-US" sz="2400" dirty="0"/>
              <a:t>Are very sensitive to cloud cover</a:t>
            </a:r>
          </a:p>
          <a:p>
            <a:pPr marL="342900" lvl="0" indent="-342900">
              <a:lnSpc>
                <a:spcPct val="200000"/>
              </a:lnSpc>
              <a:buFont typeface="Wingdings" panose="05000000000000000000" pitchFamily="2" charset="2"/>
              <a:buChar char="v"/>
            </a:pPr>
            <a:r>
              <a:rPr lang="en-US" sz="2400" dirty="0"/>
              <a:t>Need no internal energy source</a:t>
            </a:r>
          </a:p>
        </p:txBody>
      </p:sp>
      <p:pic>
        <p:nvPicPr>
          <p:cNvPr id="3" name="Picture 2"/>
          <p:cNvPicPr>
            <a:picLocks noChangeAspect="1"/>
          </p:cNvPicPr>
          <p:nvPr/>
        </p:nvPicPr>
        <p:blipFill>
          <a:blip r:embed="rId3"/>
          <a:stretch>
            <a:fillRect/>
          </a:stretch>
        </p:blipFill>
        <p:spPr>
          <a:xfrm>
            <a:off x="256475" y="5582103"/>
            <a:ext cx="11598876" cy="127589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7" name="Rectangle 6"/>
          <p:cNvSpPr/>
          <p:nvPr/>
        </p:nvSpPr>
        <p:spPr>
          <a:xfrm>
            <a:off x="158233" y="815546"/>
            <a:ext cx="11432406" cy="4893647"/>
          </a:xfrm>
          <a:prstGeom prst="rect">
            <a:avLst/>
          </a:prstGeom>
        </p:spPr>
        <p:txBody>
          <a:bodyPr wrap="square">
            <a:spAutoFit/>
          </a:bodyPr>
          <a:lstStyle/>
          <a:p>
            <a:pPr algn="just"/>
            <a:r>
              <a:rPr lang="en-US" sz="2400" dirty="0"/>
              <a:t>Radar satellites images are based on the concept of actively sending out microwave pulses towards the Earth. </a:t>
            </a:r>
            <a:endParaRPr lang="en-US" sz="2400" dirty="0" smtClean="0"/>
          </a:p>
          <a:p>
            <a:pPr algn="just"/>
            <a:endParaRPr lang="en-US" sz="2400" dirty="0"/>
          </a:p>
          <a:p>
            <a:pPr algn="just"/>
            <a:r>
              <a:rPr lang="en-US" sz="2400" dirty="0" smtClean="0"/>
              <a:t>The </a:t>
            </a:r>
            <a:r>
              <a:rPr lang="en-US" sz="2400" dirty="0">
                <a:solidFill>
                  <a:srgbClr val="FF0000"/>
                </a:solidFill>
              </a:rPr>
              <a:t>spatial resolution </a:t>
            </a:r>
            <a:r>
              <a:rPr lang="en-US" sz="2400" dirty="0"/>
              <a:t>of these images depends on the </a:t>
            </a:r>
            <a:r>
              <a:rPr lang="en-US" sz="2400" b="1" dirty="0"/>
              <a:t>size of the radar antenna</a:t>
            </a:r>
            <a:r>
              <a:rPr lang="en-US" sz="2400" dirty="0"/>
              <a:t>. Synthesizing a larger Radar Antenna is a core prerequisite of the successful deployment of Radar technology in space. </a:t>
            </a:r>
            <a:endParaRPr lang="en-US" sz="2400" dirty="0" smtClean="0"/>
          </a:p>
          <a:p>
            <a:pPr algn="just"/>
            <a:endParaRPr lang="en-US" sz="2400" dirty="0"/>
          </a:p>
          <a:p>
            <a:pPr algn="just"/>
            <a:endParaRPr lang="en-US" sz="2400" dirty="0"/>
          </a:p>
          <a:p>
            <a:pPr algn="just"/>
            <a:r>
              <a:rPr lang="en-US" sz="2400" b="1" dirty="0"/>
              <a:t>What does the term ‘SAR’ mean?</a:t>
            </a:r>
          </a:p>
          <a:p>
            <a:pPr algn="just"/>
            <a:r>
              <a:rPr lang="en-US" sz="2400" dirty="0"/>
              <a:t>Radar images are very often referred to as </a:t>
            </a:r>
            <a:r>
              <a:rPr lang="en-US" sz="2400" i="1" dirty="0"/>
              <a:t>SAR</a:t>
            </a:r>
            <a:r>
              <a:rPr lang="en-US" sz="2400" dirty="0"/>
              <a:t> images. </a:t>
            </a:r>
            <a:endParaRPr lang="en-US" sz="2400" dirty="0" smtClean="0"/>
          </a:p>
          <a:p>
            <a:pPr algn="just"/>
            <a:endParaRPr lang="en-US" sz="2400" dirty="0"/>
          </a:p>
          <a:p>
            <a:pPr algn="just"/>
            <a:r>
              <a:rPr lang="en-US" sz="2400" dirty="0" smtClean="0"/>
              <a:t>The </a:t>
            </a:r>
            <a:r>
              <a:rPr lang="en-US" sz="2400" dirty="0"/>
              <a:t>acronym SAR stands for </a:t>
            </a:r>
            <a:r>
              <a:rPr lang="en-US" sz="2400" dirty="0">
                <a:solidFill>
                  <a:srgbClr val="FF0000"/>
                </a:solidFill>
              </a:rPr>
              <a:t>Synthetic Aperture Radar </a:t>
            </a:r>
            <a:r>
              <a:rPr lang="en-US" sz="2400" dirty="0"/>
              <a:t>and describes an </a:t>
            </a:r>
            <a:r>
              <a:rPr lang="en-US" sz="2400" b="1" i="1" dirty="0"/>
              <a:t>engineering method that is used to achieve higher resolution radar images</a:t>
            </a:r>
            <a:r>
              <a:rPr lang="en-US" sz="2400" dirty="0"/>
              <a:t>. </a:t>
            </a:r>
          </a:p>
        </p:txBody>
      </p:sp>
      <p:sp>
        <p:nvSpPr>
          <p:cNvPr id="2" name="Rectangle 1"/>
          <p:cNvSpPr/>
          <p:nvPr/>
        </p:nvSpPr>
        <p:spPr>
          <a:xfrm>
            <a:off x="622905" y="78830"/>
            <a:ext cx="3074881" cy="523220"/>
          </a:xfrm>
          <a:prstGeom prst="rect">
            <a:avLst/>
          </a:prstGeom>
        </p:spPr>
        <p:txBody>
          <a:bodyPr wrap="none">
            <a:spAutoFit/>
          </a:bodyPr>
          <a:lstStyle/>
          <a:p>
            <a:r>
              <a:rPr lang="en-US" sz="2800" b="1" dirty="0">
                <a:latin typeface="Roboto" panose="020B0604020202020204" charset="0"/>
                <a:ea typeface="Roboto" panose="020B0604020202020204" charset="0"/>
              </a:rPr>
              <a:t>The SAR principle</a:t>
            </a:r>
            <a:endParaRPr lang="en-US" sz="2800" b="1" dirty="0">
              <a:effectLst/>
              <a:latin typeface="Roboto" panose="020B0604020202020204" charset="0"/>
              <a:ea typeface="Roboto" panose="020B0604020202020204" charset="0"/>
            </a:endParaRPr>
          </a:p>
        </p:txBody>
      </p:sp>
      <p:pic>
        <p:nvPicPr>
          <p:cNvPr id="4" name="Picture 3"/>
          <p:cNvPicPr>
            <a:picLocks noChangeAspect="1"/>
          </p:cNvPicPr>
          <p:nvPr/>
        </p:nvPicPr>
        <p:blipFill>
          <a:blip r:embed="rId3"/>
          <a:stretch>
            <a:fillRect/>
          </a:stretch>
        </p:blipFill>
        <p:spPr>
          <a:xfrm>
            <a:off x="354227" y="5709193"/>
            <a:ext cx="11598876" cy="1150754"/>
          </a:xfrm>
          <a:prstGeom prst="rect">
            <a:avLst/>
          </a:prstGeom>
        </p:spPr>
      </p:pic>
    </p:spTree>
    <p:extLst>
      <p:ext uri="{BB962C8B-B14F-4D97-AF65-F5344CB8AC3E}">
        <p14:creationId xmlns:p14="http://schemas.microsoft.com/office/powerpoint/2010/main" val="2406280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2" name="Rectangle 1"/>
          <p:cNvSpPr/>
          <p:nvPr/>
        </p:nvSpPr>
        <p:spPr>
          <a:xfrm>
            <a:off x="337751" y="112928"/>
            <a:ext cx="11285838" cy="5632311"/>
          </a:xfrm>
          <a:prstGeom prst="rect">
            <a:avLst/>
          </a:prstGeom>
        </p:spPr>
        <p:txBody>
          <a:bodyPr wrap="square">
            <a:spAutoFit/>
          </a:bodyPr>
          <a:lstStyle/>
          <a:p>
            <a:pPr algn="just"/>
            <a:r>
              <a:rPr lang="en-US" sz="2400" b="1" dirty="0"/>
              <a:t>An artificial </a:t>
            </a:r>
            <a:r>
              <a:rPr lang="en-US" sz="2400" b="1" dirty="0" smtClean="0"/>
              <a:t>antenna</a:t>
            </a:r>
          </a:p>
          <a:p>
            <a:pPr algn="just"/>
            <a:endParaRPr lang="en-US" sz="2400" b="1" dirty="0"/>
          </a:p>
          <a:p>
            <a:pPr marL="342900" indent="-342900" algn="just">
              <a:buFont typeface="Wingdings" panose="05000000000000000000" pitchFamily="2" charset="2"/>
              <a:buChar char="v"/>
            </a:pPr>
            <a:r>
              <a:rPr lang="en-US" sz="2400" b="1" dirty="0"/>
              <a:t>Synthetic Aperture Radars </a:t>
            </a:r>
            <a:r>
              <a:rPr lang="en-US" sz="2400" dirty="0"/>
              <a:t>were developed as a means of </a:t>
            </a:r>
            <a:r>
              <a:rPr lang="en-US" sz="2400" b="1" i="1" dirty="0"/>
              <a:t>overcoming</a:t>
            </a:r>
            <a:r>
              <a:rPr lang="en-US" sz="2400" dirty="0"/>
              <a:t> the limitations of </a:t>
            </a:r>
            <a:r>
              <a:rPr lang="en-US" sz="2400" dirty="0">
                <a:solidFill>
                  <a:srgbClr val="FF0000"/>
                </a:solidFill>
              </a:rPr>
              <a:t>real aperture radars</a:t>
            </a:r>
            <a:r>
              <a:rPr lang="en-US" sz="2400" dirty="0"/>
              <a:t>. </a:t>
            </a:r>
            <a:endParaRPr lang="en-US" sz="2400" dirty="0" smtClean="0"/>
          </a:p>
          <a:p>
            <a:pPr algn="just"/>
            <a:endParaRPr lang="en-US" sz="2400" dirty="0"/>
          </a:p>
          <a:p>
            <a:pPr marL="342900" indent="-342900" algn="just">
              <a:buFont typeface="Wingdings" panose="05000000000000000000" pitchFamily="2" charset="2"/>
              <a:buChar char="v"/>
            </a:pPr>
            <a:r>
              <a:rPr lang="en-US" sz="2400" dirty="0" smtClean="0"/>
              <a:t>These </a:t>
            </a:r>
            <a:r>
              <a:rPr lang="en-US" sz="2400" dirty="0"/>
              <a:t>systems achieve good azimuth resolution that is independent of the slant range to the target, yet use small antennae and relatively long wavelengths to do it.</a:t>
            </a:r>
          </a:p>
          <a:p>
            <a:pPr marL="342900" indent="-342900" algn="just">
              <a:buFont typeface="Wingdings" panose="05000000000000000000" pitchFamily="2" charset="2"/>
              <a:buChar char="v"/>
            </a:pPr>
            <a:endParaRPr lang="en-US" sz="2400" dirty="0" smtClean="0"/>
          </a:p>
          <a:p>
            <a:pPr marL="342900" indent="-342900" algn="just">
              <a:buFont typeface="Wingdings" panose="05000000000000000000" pitchFamily="2" charset="2"/>
              <a:buChar char="v"/>
            </a:pPr>
            <a:r>
              <a:rPr lang="en-US" sz="2400" dirty="0" smtClean="0"/>
              <a:t>A </a:t>
            </a:r>
            <a:r>
              <a:rPr lang="en-US" sz="2400" dirty="0"/>
              <a:t>synthetic aperture is </a:t>
            </a:r>
            <a:r>
              <a:rPr lang="en-US" sz="2400" i="1" dirty="0"/>
              <a:t>produced</a:t>
            </a:r>
            <a:r>
              <a:rPr lang="en-US" sz="2400" dirty="0"/>
              <a:t> by using the </a:t>
            </a:r>
            <a:r>
              <a:rPr lang="en-US" sz="2400" b="1" dirty="0"/>
              <a:t>forward motion </a:t>
            </a:r>
            <a:r>
              <a:rPr lang="en-US" sz="2400" dirty="0"/>
              <a:t>of the radar. As it passes a given scatterer, many pulses are reflected in sequence. </a:t>
            </a:r>
            <a:endParaRPr lang="en-US" sz="2400" dirty="0" smtClean="0"/>
          </a:p>
          <a:p>
            <a:pPr marL="342900" indent="-342900" algn="just">
              <a:buFont typeface="Wingdings" panose="05000000000000000000" pitchFamily="2" charset="2"/>
              <a:buChar char="v"/>
            </a:pPr>
            <a:endParaRPr lang="en-US" sz="2400" dirty="0"/>
          </a:p>
          <a:p>
            <a:pPr marL="342900" indent="-342900" algn="just">
              <a:buFont typeface="Wingdings" panose="05000000000000000000" pitchFamily="2" charset="2"/>
              <a:buChar char="v"/>
            </a:pPr>
            <a:r>
              <a:rPr lang="en-US" sz="2400" dirty="0" smtClean="0"/>
              <a:t>By </a:t>
            </a:r>
            <a:r>
              <a:rPr lang="en-US" sz="2400" dirty="0"/>
              <a:t>recording and then combining these individuals’ signals, a “synthetic aperture” is created in the computer providing a much improved azimuth resolution.</a:t>
            </a:r>
          </a:p>
        </p:txBody>
      </p:sp>
      <p:pic>
        <p:nvPicPr>
          <p:cNvPr id="3" name="Picture 2"/>
          <p:cNvPicPr>
            <a:picLocks noChangeAspect="1"/>
          </p:cNvPicPr>
          <p:nvPr/>
        </p:nvPicPr>
        <p:blipFill>
          <a:blip r:embed="rId3"/>
          <a:stretch>
            <a:fillRect/>
          </a:stretch>
        </p:blipFill>
        <p:spPr>
          <a:xfrm>
            <a:off x="593124" y="5929667"/>
            <a:ext cx="11598876" cy="928333"/>
          </a:xfrm>
          <a:prstGeom prst="rect">
            <a:avLst/>
          </a:prstGeom>
        </p:spPr>
      </p:pic>
    </p:spTree>
    <p:extLst>
      <p:ext uri="{BB962C8B-B14F-4D97-AF65-F5344CB8AC3E}">
        <p14:creationId xmlns:p14="http://schemas.microsoft.com/office/powerpoint/2010/main" val="922310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5" name="Rectangle 4"/>
          <p:cNvSpPr/>
          <p:nvPr/>
        </p:nvSpPr>
        <p:spPr>
          <a:xfrm>
            <a:off x="329515" y="283495"/>
            <a:ext cx="11500021" cy="5632311"/>
          </a:xfrm>
          <a:prstGeom prst="rect">
            <a:avLst/>
          </a:prstGeom>
        </p:spPr>
        <p:txBody>
          <a:bodyPr wrap="square">
            <a:spAutoFit/>
          </a:bodyPr>
          <a:lstStyle/>
          <a:p>
            <a:pPr algn="just"/>
            <a:r>
              <a:rPr lang="en-US" sz="2400" b="1" dirty="0">
                <a:latin typeface="Roboto" panose="020B0604020202020204" charset="0"/>
                <a:ea typeface="Roboto" panose="020B0604020202020204" charset="0"/>
              </a:rPr>
              <a:t>SAR </a:t>
            </a:r>
            <a:r>
              <a:rPr lang="en-US" sz="2400" b="1" dirty="0" smtClean="0">
                <a:latin typeface="Roboto" panose="020B0604020202020204" charset="0"/>
                <a:ea typeface="Roboto" panose="020B0604020202020204" charset="0"/>
              </a:rPr>
              <a:t>Processing</a:t>
            </a:r>
          </a:p>
          <a:p>
            <a:pPr algn="just"/>
            <a:endParaRPr lang="en-US" sz="2400" b="1" dirty="0">
              <a:latin typeface="Roboto" panose="020B0604020202020204" charset="0"/>
              <a:ea typeface="Roboto" panose="020B0604020202020204" charset="0"/>
            </a:endParaRPr>
          </a:p>
          <a:p>
            <a:pPr algn="just"/>
            <a:r>
              <a:rPr lang="en-US" sz="2400" dirty="0">
                <a:latin typeface="Roboto" panose="020B0604020202020204" charset="0"/>
                <a:ea typeface="Roboto" panose="020B0604020202020204" charset="0"/>
              </a:rPr>
              <a:t>The objective of SAR processing is to reconstruct the imaged scene from the many pulses reflected by each single target, received by the antenna and registered in memory. </a:t>
            </a:r>
            <a:endParaRPr lang="en-US" sz="2400" dirty="0" smtClean="0">
              <a:latin typeface="Roboto" panose="020B0604020202020204" charset="0"/>
              <a:ea typeface="Roboto" panose="020B0604020202020204" charset="0"/>
            </a:endParaRPr>
          </a:p>
          <a:p>
            <a:pPr algn="just"/>
            <a:endParaRPr lang="en-US" sz="2400" dirty="0">
              <a:latin typeface="Roboto" panose="020B0604020202020204" charset="0"/>
              <a:ea typeface="Roboto" panose="020B0604020202020204" charset="0"/>
            </a:endParaRPr>
          </a:p>
          <a:p>
            <a:pPr algn="just"/>
            <a:r>
              <a:rPr lang="en-US" sz="2400" b="1" dirty="0" smtClean="0">
                <a:latin typeface="Roboto" panose="020B0604020202020204" charset="0"/>
                <a:ea typeface="Roboto" panose="020B0604020202020204" charset="0"/>
              </a:rPr>
              <a:t>Resolution</a:t>
            </a:r>
            <a:r>
              <a:rPr lang="en-US" sz="2400" dirty="0" smtClean="0">
                <a:latin typeface="Roboto" panose="020B0604020202020204" charset="0"/>
                <a:ea typeface="Roboto" panose="020B0604020202020204" charset="0"/>
              </a:rPr>
              <a:t> </a:t>
            </a:r>
            <a:r>
              <a:rPr lang="en-US" sz="2400" dirty="0">
                <a:latin typeface="Roboto" panose="020B0604020202020204" charset="0"/>
                <a:ea typeface="Roboto" panose="020B0604020202020204" charset="0"/>
              </a:rPr>
              <a:t>describes the </a:t>
            </a:r>
            <a:r>
              <a:rPr lang="en-US" sz="2400" dirty="0">
                <a:solidFill>
                  <a:srgbClr val="FF0000"/>
                </a:solidFill>
                <a:latin typeface="Roboto" panose="020B0604020202020204" charset="0"/>
                <a:ea typeface="Roboto" panose="020B0604020202020204" charset="0"/>
              </a:rPr>
              <a:t>minimal discernable spacing </a:t>
            </a:r>
            <a:r>
              <a:rPr lang="en-US" sz="2400" dirty="0">
                <a:latin typeface="Roboto" panose="020B0604020202020204" charset="0"/>
                <a:ea typeface="Roboto" panose="020B0604020202020204" charset="0"/>
              </a:rPr>
              <a:t>between two similar point responses. </a:t>
            </a:r>
            <a:endParaRPr lang="en-US" sz="2400" dirty="0" smtClean="0">
              <a:latin typeface="Roboto" panose="020B0604020202020204" charset="0"/>
              <a:ea typeface="Roboto" panose="020B0604020202020204" charset="0"/>
            </a:endParaRPr>
          </a:p>
          <a:p>
            <a:pPr algn="just"/>
            <a:endParaRPr lang="en-US" sz="2400" dirty="0">
              <a:latin typeface="Roboto" panose="020B0604020202020204" charset="0"/>
              <a:ea typeface="Roboto" panose="020B0604020202020204" charset="0"/>
            </a:endParaRPr>
          </a:p>
          <a:p>
            <a:pPr algn="just"/>
            <a:r>
              <a:rPr lang="en-US" sz="2400" dirty="0" smtClean="0">
                <a:latin typeface="Roboto" panose="020B0604020202020204" charset="0"/>
                <a:ea typeface="Roboto" panose="020B0604020202020204" charset="0"/>
              </a:rPr>
              <a:t>A </a:t>
            </a:r>
            <a:r>
              <a:rPr lang="en-US" sz="2400" dirty="0">
                <a:latin typeface="Roboto" panose="020B0604020202020204" charset="0"/>
                <a:ea typeface="Roboto" panose="020B0604020202020204" charset="0"/>
              </a:rPr>
              <a:t>weaker response requires a larger separation for detection. </a:t>
            </a:r>
            <a:endParaRPr lang="en-US" sz="2400" dirty="0" smtClean="0">
              <a:latin typeface="Roboto" panose="020B0604020202020204" charset="0"/>
              <a:ea typeface="Roboto" panose="020B0604020202020204" charset="0"/>
            </a:endParaRPr>
          </a:p>
          <a:p>
            <a:pPr algn="just"/>
            <a:r>
              <a:rPr lang="en-US" sz="2400" b="1" dirty="0" smtClean="0">
                <a:latin typeface="Roboto" panose="020B0604020202020204" charset="0"/>
                <a:ea typeface="Roboto" panose="020B0604020202020204" charset="0"/>
              </a:rPr>
              <a:t>Pixels</a:t>
            </a:r>
            <a:r>
              <a:rPr lang="en-US" sz="2400" dirty="0" smtClean="0">
                <a:latin typeface="Roboto" panose="020B0604020202020204" charset="0"/>
                <a:ea typeface="Roboto" panose="020B0604020202020204" charset="0"/>
              </a:rPr>
              <a:t> </a:t>
            </a:r>
            <a:r>
              <a:rPr lang="en-US" sz="2400" dirty="0">
                <a:latin typeface="Roboto" panose="020B0604020202020204" charset="0"/>
                <a:ea typeface="Roboto" panose="020B0604020202020204" charset="0"/>
              </a:rPr>
              <a:t>refer to the </a:t>
            </a:r>
            <a:r>
              <a:rPr lang="en-US" sz="2400" dirty="0">
                <a:solidFill>
                  <a:srgbClr val="FF0000"/>
                </a:solidFill>
                <a:latin typeface="Roboto" panose="020B0604020202020204" charset="0"/>
                <a:ea typeface="Roboto" panose="020B0604020202020204" charset="0"/>
              </a:rPr>
              <a:t>discrete sample positions </a:t>
            </a:r>
            <a:r>
              <a:rPr lang="en-US" sz="2400" dirty="0">
                <a:latin typeface="Roboto" panose="020B0604020202020204" charset="0"/>
                <a:ea typeface="Roboto" panose="020B0604020202020204" charset="0"/>
              </a:rPr>
              <a:t>used for digital imagery. </a:t>
            </a:r>
            <a:endParaRPr lang="en-US" sz="2400" dirty="0" smtClean="0">
              <a:latin typeface="Roboto" panose="020B0604020202020204" charset="0"/>
              <a:ea typeface="Roboto" panose="020B0604020202020204" charset="0"/>
            </a:endParaRPr>
          </a:p>
          <a:p>
            <a:pPr algn="just"/>
            <a:endParaRPr lang="en-US" sz="2400" dirty="0">
              <a:latin typeface="Roboto" panose="020B0604020202020204" charset="0"/>
              <a:ea typeface="Roboto" panose="020B0604020202020204" charset="0"/>
            </a:endParaRPr>
          </a:p>
          <a:p>
            <a:pPr algn="just"/>
            <a:r>
              <a:rPr lang="en-US" sz="2400" dirty="0" smtClean="0">
                <a:latin typeface="Roboto" panose="020B0604020202020204" charset="0"/>
                <a:ea typeface="Roboto" panose="020B0604020202020204" charset="0"/>
              </a:rPr>
              <a:t>There </a:t>
            </a:r>
            <a:r>
              <a:rPr lang="en-US" sz="2400" dirty="0">
                <a:latin typeface="Roboto" panose="020B0604020202020204" charset="0"/>
                <a:ea typeface="Roboto" panose="020B0604020202020204" charset="0"/>
              </a:rPr>
              <a:t>must be at least two pixels within a resolution distance.</a:t>
            </a:r>
          </a:p>
          <a:p>
            <a:pPr algn="just"/>
            <a:r>
              <a:rPr lang="en-US" sz="2400" dirty="0">
                <a:latin typeface="Roboto" panose="020B0604020202020204" charset="0"/>
                <a:ea typeface="Roboto" panose="020B0604020202020204" charset="0"/>
              </a:rPr>
              <a:t>SAR processing is a simple process although it requires much computation. It can be considered as a two-dimensional </a:t>
            </a:r>
            <a:r>
              <a:rPr lang="en-US" sz="2400" dirty="0" smtClean="0">
                <a:latin typeface="Roboto" panose="020B0604020202020204" charset="0"/>
                <a:ea typeface="Roboto" panose="020B0604020202020204" charset="0"/>
              </a:rPr>
              <a:t>focusing </a:t>
            </a:r>
            <a:r>
              <a:rPr lang="en-US" sz="2400" dirty="0">
                <a:latin typeface="Roboto" panose="020B0604020202020204" charset="0"/>
                <a:ea typeface="Roboto" panose="020B0604020202020204" charset="0"/>
              </a:rPr>
              <a:t>operation. </a:t>
            </a:r>
          </a:p>
        </p:txBody>
      </p:sp>
      <p:pic>
        <p:nvPicPr>
          <p:cNvPr id="3" name="Picture 2"/>
          <p:cNvPicPr>
            <a:picLocks noChangeAspect="1"/>
          </p:cNvPicPr>
          <p:nvPr/>
        </p:nvPicPr>
        <p:blipFill>
          <a:blip r:embed="rId3"/>
          <a:stretch>
            <a:fillRect/>
          </a:stretch>
        </p:blipFill>
        <p:spPr>
          <a:xfrm>
            <a:off x="230660" y="5855527"/>
            <a:ext cx="11598876" cy="1002473"/>
          </a:xfrm>
          <a:prstGeom prst="rect">
            <a:avLst/>
          </a:prstGeom>
        </p:spPr>
      </p:pic>
    </p:spTree>
    <p:extLst>
      <p:ext uri="{BB962C8B-B14F-4D97-AF65-F5344CB8AC3E}">
        <p14:creationId xmlns:p14="http://schemas.microsoft.com/office/powerpoint/2010/main" val="2449804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2" name="Rectangle 1"/>
          <p:cNvSpPr/>
          <p:nvPr/>
        </p:nvSpPr>
        <p:spPr>
          <a:xfrm>
            <a:off x="576647" y="302029"/>
            <a:ext cx="10766855" cy="1938992"/>
          </a:xfrm>
          <a:prstGeom prst="rect">
            <a:avLst/>
          </a:prstGeom>
        </p:spPr>
        <p:txBody>
          <a:bodyPr wrap="square">
            <a:spAutoFit/>
          </a:bodyPr>
          <a:lstStyle/>
          <a:p>
            <a:pPr algn="just"/>
            <a:r>
              <a:rPr lang="en-US" sz="2400" dirty="0" smtClean="0">
                <a:latin typeface="Roboto" panose="020B0604020202020204" charset="0"/>
                <a:ea typeface="Roboto" panose="020B0604020202020204" charset="0"/>
              </a:rPr>
              <a:t>(1)The </a:t>
            </a:r>
            <a:r>
              <a:rPr lang="en-US" sz="2400" dirty="0">
                <a:latin typeface="Roboto" panose="020B0604020202020204" charset="0"/>
                <a:ea typeface="Roboto" panose="020B0604020202020204" charset="0"/>
              </a:rPr>
              <a:t>first of these is the relatively straightforward one of range </a:t>
            </a:r>
            <a:r>
              <a:rPr lang="en-US" sz="2400" dirty="0" smtClean="0">
                <a:latin typeface="Roboto" panose="020B0604020202020204" charset="0"/>
                <a:ea typeface="Roboto" panose="020B0604020202020204" charset="0"/>
              </a:rPr>
              <a:t>focusing</a:t>
            </a:r>
            <a:r>
              <a:rPr lang="en-US" sz="2400" dirty="0">
                <a:latin typeface="Roboto" panose="020B0604020202020204" charset="0"/>
                <a:ea typeface="Roboto" panose="020B0604020202020204" charset="0"/>
              </a:rPr>
              <a:t>.</a:t>
            </a:r>
          </a:p>
          <a:p>
            <a:pPr algn="just"/>
            <a:r>
              <a:rPr lang="en-US" sz="2400" dirty="0">
                <a:latin typeface="Roboto" panose="020B0604020202020204" charset="0"/>
                <a:ea typeface="Roboto" panose="020B0604020202020204" charset="0"/>
              </a:rPr>
              <a:t/>
            </a:r>
            <a:br>
              <a:rPr lang="en-US" sz="2400" dirty="0">
                <a:latin typeface="Roboto" panose="020B0604020202020204" charset="0"/>
                <a:ea typeface="Roboto" panose="020B0604020202020204" charset="0"/>
              </a:rPr>
            </a:br>
            <a:r>
              <a:rPr lang="en-US" sz="2400" dirty="0" smtClean="0">
                <a:latin typeface="Roboto" panose="020B0604020202020204" charset="0"/>
                <a:ea typeface="Roboto" panose="020B0604020202020204" charset="0"/>
              </a:rPr>
              <a:t>(2) Azimuth focusing </a:t>
            </a:r>
            <a:r>
              <a:rPr lang="en-US" sz="2400" dirty="0">
                <a:latin typeface="Roboto" panose="020B0604020202020204" charset="0"/>
                <a:ea typeface="Roboto" panose="020B0604020202020204" charset="0"/>
              </a:rPr>
              <a:t>depends upon the Doppler histories produced by each point in the target field and is similar to the operation used to focus in the range direction. </a:t>
            </a:r>
          </a:p>
        </p:txBody>
      </p:sp>
      <p:sp>
        <p:nvSpPr>
          <p:cNvPr id="4" name="Rectangle 3"/>
          <p:cNvSpPr/>
          <p:nvPr/>
        </p:nvSpPr>
        <p:spPr>
          <a:xfrm>
            <a:off x="127412" y="2494517"/>
            <a:ext cx="6877204" cy="461665"/>
          </a:xfrm>
          <a:prstGeom prst="rect">
            <a:avLst/>
          </a:prstGeom>
        </p:spPr>
        <p:txBody>
          <a:bodyPr wrap="none">
            <a:spAutoFit/>
          </a:bodyPr>
          <a:lstStyle/>
          <a:p>
            <a:r>
              <a:rPr lang="en-US" sz="2400" b="1" dirty="0">
                <a:latin typeface="Roboto" panose="020B0604020202020204" charset="0"/>
                <a:ea typeface="Roboto" panose="020B0604020202020204" charset="0"/>
                <a:cs typeface="Times New Roman" panose="02020603050405020304" pitchFamily="18" charset="0"/>
              </a:rPr>
              <a:t>A brief introduction of the SAR processing steps</a:t>
            </a:r>
            <a:endParaRPr lang="en-US" sz="2400" b="1" dirty="0">
              <a:latin typeface="Roboto" panose="020B0604020202020204" charset="0"/>
              <a:ea typeface="Roboto" panose="020B0604020202020204" charset="0"/>
            </a:endParaRPr>
          </a:p>
        </p:txBody>
      </p:sp>
      <p:pic>
        <p:nvPicPr>
          <p:cNvPr id="5" name="Picture 4"/>
          <p:cNvPicPr>
            <a:picLocks noChangeAspect="1"/>
          </p:cNvPicPr>
          <p:nvPr/>
        </p:nvPicPr>
        <p:blipFill>
          <a:blip r:embed="rId3"/>
          <a:stretch>
            <a:fillRect/>
          </a:stretch>
        </p:blipFill>
        <p:spPr>
          <a:xfrm>
            <a:off x="370702" y="5582103"/>
            <a:ext cx="11598876" cy="1275897"/>
          </a:xfrm>
          <a:prstGeom prst="rect">
            <a:avLst/>
          </a:prstGeom>
        </p:spPr>
      </p:pic>
      <p:sp>
        <p:nvSpPr>
          <p:cNvPr id="3" name="Rectangle 2"/>
          <p:cNvSpPr/>
          <p:nvPr/>
        </p:nvSpPr>
        <p:spPr>
          <a:xfrm>
            <a:off x="1243912" y="2956182"/>
            <a:ext cx="9432324" cy="2492990"/>
          </a:xfrm>
          <a:prstGeom prst="rect">
            <a:avLst/>
          </a:prstGeom>
        </p:spPr>
        <p:txBody>
          <a:bodyPr wrap="square">
            <a:spAutoFit/>
          </a:bodyPr>
          <a:lstStyle/>
          <a:p>
            <a:pPr algn="just"/>
            <a:r>
              <a:rPr lang="en-US" sz="2400" b="1" dirty="0"/>
              <a:t>What is received by the Sensor?</a:t>
            </a:r>
          </a:p>
          <a:p>
            <a:pPr algn="just"/>
            <a:endParaRPr lang="en-US" sz="2400" b="1" dirty="0"/>
          </a:p>
          <a:p>
            <a:pPr marL="342900" lvl="0" indent="-342900" algn="just">
              <a:lnSpc>
                <a:spcPct val="150000"/>
              </a:lnSpc>
              <a:buFont typeface="Wingdings" panose="05000000000000000000" pitchFamily="2" charset="2"/>
              <a:buChar char="§"/>
            </a:pPr>
            <a:r>
              <a:rPr lang="en-US" sz="2400" dirty="0">
                <a:latin typeface="Roboto" panose="020B0604020202020204" charset="0"/>
                <a:ea typeface="Roboto" panose="020B0604020202020204" charset="0"/>
              </a:rPr>
              <a:t>RAW data is what has been received by the sensor</a:t>
            </a:r>
          </a:p>
          <a:p>
            <a:pPr marL="342900" lvl="0" indent="-342900" algn="just">
              <a:lnSpc>
                <a:spcPct val="150000"/>
              </a:lnSpc>
              <a:buFont typeface="Wingdings" panose="05000000000000000000" pitchFamily="2" charset="2"/>
              <a:buChar char="§"/>
            </a:pPr>
            <a:r>
              <a:rPr lang="en-US" sz="2400" dirty="0">
                <a:latin typeface="Roboto" panose="020B0604020202020204" charset="0"/>
                <a:ea typeface="Roboto" panose="020B0604020202020204" charset="0"/>
              </a:rPr>
              <a:t>Each line is an echo of the radar signal, that has been scattered back to the sensor by targets along the track position</a:t>
            </a:r>
            <a:endParaRPr lang="en-US" sz="2400" dirty="0">
              <a:latin typeface="Roboto" panose="020B0604020202020204" charset="0"/>
              <a:ea typeface="Roboto" panose="020B0604020202020204" charset="0"/>
            </a:endParaRPr>
          </a:p>
        </p:txBody>
      </p:sp>
    </p:spTree>
    <p:extLst>
      <p:ext uri="{BB962C8B-B14F-4D97-AF65-F5344CB8AC3E}">
        <p14:creationId xmlns:p14="http://schemas.microsoft.com/office/powerpoint/2010/main" val="1491278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12"/>
          <p:cNvSpPr/>
          <p:nvPr/>
        </p:nvSpPr>
        <p:spPr>
          <a:xfrm>
            <a:off x="560316" y="1995055"/>
            <a:ext cx="10963564"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Gill Sans"/>
              <a:ea typeface="Gill Sans"/>
              <a:cs typeface="Gill Sans"/>
              <a:sym typeface="Gill Sans"/>
            </a:endParaRPr>
          </a:p>
        </p:txBody>
      </p:sp>
      <p:sp>
        <p:nvSpPr>
          <p:cNvPr id="54" name="Google Shape;54;p12"/>
          <p:cNvSpPr txBox="1"/>
          <p:nvPr/>
        </p:nvSpPr>
        <p:spPr>
          <a:xfrm>
            <a:off x="2415997" y="1704239"/>
            <a:ext cx="6464393" cy="2081100"/>
          </a:xfrm>
          <a:prstGeom prst="rect">
            <a:avLst/>
          </a:prstGeom>
          <a:noFill/>
          <a:ln>
            <a:noFill/>
          </a:ln>
        </p:spPr>
        <p:txBody>
          <a:bodyPr spcFirstLastPara="1" wrap="square" lIns="91425" tIns="91425" rIns="91425" bIns="91425" anchor="ctr" anchorCtr="0">
            <a:noAutofit/>
          </a:bodyPr>
          <a:lstStyle/>
          <a:p>
            <a:r>
              <a:rPr lang="en-US" sz="3600" b="1" dirty="0"/>
              <a:t>RADAR TECHNOLOGY AND ELECTROMAGNETIC WAVE</a:t>
            </a:r>
            <a:endParaRPr lang="en-US" sz="3600" dirty="0"/>
          </a:p>
          <a:p>
            <a:pPr marL="0" lvl="0" indent="0" algn="ctr" rtl="0">
              <a:spcBef>
                <a:spcPts val="0"/>
              </a:spcBef>
              <a:spcAft>
                <a:spcPts val="0"/>
              </a:spcAft>
              <a:buNone/>
            </a:pPr>
            <a:endParaRPr sz="3600" b="1" dirty="0">
              <a:solidFill>
                <a:srgbClr val="434343"/>
              </a:solidFill>
              <a:latin typeface="Roboto"/>
              <a:ea typeface="Roboto"/>
              <a:cs typeface="Roboto"/>
              <a:sym typeface="Roboto"/>
            </a:endParaRPr>
          </a:p>
        </p:txBody>
      </p:sp>
      <p:pic>
        <p:nvPicPr>
          <p:cNvPr id="4" name="Picture 3"/>
          <p:cNvPicPr>
            <a:picLocks noChangeAspect="1"/>
          </p:cNvPicPr>
          <p:nvPr/>
        </p:nvPicPr>
        <p:blipFill>
          <a:blip r:embed="rId3"/>
          <a:stretch>
            <a:fillRect/>
          </a:stretch>
        </p:blipFill>
        <p:spPr>
          <a:xfrm>
            <a:off x="345989" y="5377733"/>
            <a:ext cx="11598876" cy="127589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3" name="Rectangle 2"/>
          <p:cNvSpPr/>
          <p:nvPr/>
        </p:nvSpPr>
        <p:spPr>
          <a:xfrm>
            <a:off x="420130" y="811646"/>
            <a:ext cx="5544064" cy="4524315"/>
          </a:xfrm>
          <a:prstGeom prst="rect">
            <a:avLst/>
          </a:prstGeom>
        </p:spPr>
        <p:txBody>
          <a:bodyPr wrap="square">
            <a:spAutoFit/>
          </a:bodyPr>
          <a:lstStyle/>
          <a:p>
            <a:pPr marL="342900" lvl="0" indent="-342900" algn="just">
              <a:lnSpc>
                <a:spcPct val="150000"/>
              </a:lnSpc>
              <a:buFont typeface="Wingdings" panose="05000000000000000000" pitchFamily="2" charset="2"/>
              <a:buChar char="§"/>
            </a:pPr>
            <a:r>
              <a:rPr lang="en-US" sz="2400" dirty="0" smtClean="0">
                <a:latin typeface="Roboto" panose="020B0604020202020204" charset="0"/>
                <a:ea typeface="Roboto" panose="020B0604020202020204" charset="0"/>
              </a:rPr>
              <a:t>Each </a:t>
            </a:r>
            <a:r>
              <a:rPr lang="en-US" sz="2400" dirty="0">
                <a:latin typeface="Roboto" panose="020B0604020202020204" charset="0"/>
                <a:ea typeface="Roboto" panose="020B0604020202020204" charset="0"/>
              </a:rPr>
              <a:t>pixel is a complex value (which consists of the amplitude and the phase of the signal</a:t>
            </a:r>
            <a:r>
              <a:rPr lang="en-US" sz="2400" dirty="0" smtClean="0">
                <a:latin typeface="Roboto" panose="020B0604020202020204" charset="0"/>
                <a:ea typeface="Roboto" panose="020B0604020202020204" charset="0"/>
              </a:rPr>
              <a:t>)</a:t>
            </a:r>
          </a:p>
          <a:p>
            <a:pPr lvl="0" algn="just">
              <a:lnSpc>
                <a:spcPct val="150000"/>
              </a:lnSpc>
            </a:pPr>
            <a:endParaRPr lang="en-US" sz="2400" dirty="0">
              <a:latin typeface="Roboto" panose="020B0604020202020204" charset="0"/>
              <a:ea typeface="Roboto" panose="020B0604020202020204" charset="0"/>
            </a:endParaRPr>
          </a:p>
          <a:p>
            <a:pPr lvl="0" algn="just">
              <a:lnSpc>
                <a:spcPct val="150000"/>
              </a:lnSpc>
            </a:pPr>
            <a:endParaRPr lang="en-US" sz="2400" dirty="0">
              <a:latin typeface="Roboto" panose="020B0604020202020204" charset="0"/>
              <a:ea typeface="Roboto" panose="020B0604020202020204" charset="0"/>
            </a:endParaRPr>
          </a:p>
          <a:p>
            <a:pPr marL="342900" lvl="0" indent="-342900" algn="just">
              <a:lnSpc>
                <a:spcPct val="150000"/>
              </a:lnSpc>
              <a:buFont typeface="Wingdings" panose="05000000000000000000" pitchFamily="2" charset="2"/>
              <a:buChar char="§"/>
            </a:pPr>
            <a:r>
              <a:rPr lang="en-US" sz="2400" dirty="0">
                <a:latin typeface="Roboto" panose="020B0604020202020204" charset="0"/>
                <a:ea typeface="Roboto" panose="020B0604020202020204" charset="0"/>
              </a:rPr>
              <a:t>In the RAW data, the </a:t>
            </a:r>
            <a:r>
              <a:rPr lang="en-US" sz="2400" b="1" dirty="0">
                <a:latin typeface="Roboto" panose="020B0604020202020204" charset="0"/>
                <a:ea typeface="Roboto" panose="020B0604020202020204" charset="0"/>
              </a:rPr>
              <a:t>signal energy </a:t>
            </a:r>
            <a:r>
              <a:rPr lang="en-US" sz="2400" dirty="0">
                <a:latin typeface="Roboto" panose="020B0604020202020204" charset="0"/>
                <a:ea typeface="Roboto" panose="020B0604020202020204" charset="0"/>
              </a:rPr>
              <a:t>from a point target is spread in </a:t>
            </a:r>
            <a:r>
              <a:rPr lang="en-US" sz="2400" dirty="0">
                <a:solidFill>
                  <a:srgbClr val="FF0000"/>
                </a:solidFill>
                <a:latin typeface="Roboto" panose="020B0604020202020204" charset="0"/>
                <a:ea typeface="Roboto" panose="020B0604020202020204" charset="0"/>
              </a:rPr>
              <a:t>range</a:t>
            </a:r>
            <a:r>
              <a:rPr lang="en-US" sz="2400" dirty="0">
                <a:latin typeface="Roboto" panose="020B0604020202020204" charset="0"/>
                <a:ea typeface="Roboto" panose="020B0604020202020204" charset="0"/>
              </a:rPr>
              <a:t> and </a:t>
            </a:r>
            <a:r>
              <a:rPr lang="en-US" sz="2400" dirty="0">
                <a:solidFill>
                  <a:srgbClr val="FF0000"/>
                </a:solidFill>
                <a:latin typeface="Roboto" panose="020B0604020202020204" charset="0"/>
                <a:ea typeface="Roboto" panose="020B0604020202020204" charset="0"/>
              </a:rPr>
              <a:t>azimuth</a:t>
            </a:r>
          </a:p>
        </p:txBody>
      </p:sp>
      <p:pic>
        <p:nvPicPr>
          <p:cNvPr id="4" name="Picture 3"/>
          <p:cNvPicPr>
            <a:picLocks noChangeAspect="1"/>
          </p:cNvPicPr>
          <p:nvPr/>
        </p:nvPicPr>
        <p:blipFill>
          <a:blip r:embed="rId3"/>
          <a:stretch>
            <a:fillRect/>
          </a:stretch>
        </p:blipFill>
        <p:spPr>
          <a:xfrm>
            <a:off x="420130" y="5582103"/>
            <a:ext cx="11598876" cy="1275897"/>
          </a:xfrm>
          <a:prstGeom prst="rect">
            <a:avLst/>
          </a:prstGeom>
        </p:spPr>
      </p:pic>
      <p:pic>
        <p:nvPicPr>
          <p:cNvPr id="2" name="Picture 1"/>
          <p:cNvPicPr>
            <a:picLocks noChangeAspect="1"/>
          </p:cNvPicPr>
          <p:nvPr/>
        </p:nvPicPr>
        <p:blipFill>
          <a:blip r:embed="rId4"/>
          <a:stretch>
            <a:fillRect/>
          </a:stretch>
        </p:blipFill>
        <p:spPr>
          <a:xfrm>
            <a:off x="6455119" y="279275"/>
            <a:ext cx="5563887" cy="5056685"/>
          </a:xfrm>
          <a:prstGeom prst="rect">
            <a:avLst/>
          </a:prstGeom>
        </p:spPr>
      </p:pic>
    </p:spTree>
    <p:extLst>
      <p:ext uri="{BB962C8B-B14F-4D97-AF65-F5344CB8AC3E}">
        <p14:creationId xmlns:p14="http://schemas.microsoft.com/office/powerpoint/2010/main" val="1000183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7" name="Rectangle 6"/>
          <p:cNvSpPr/>
          <p:nvPr/>
        </p:nvSpPr>
        <p:spPr>
          <a:xfrm>
            <a:off x="411891" y="424823"/>
            <a:ext cx="10873947" cy="4708981"/>
          </a:xfrm>
          <a:prstGeom prst="rect">
            <a:avLst/>
          </a:prstGeom>
        </p:spPr>
        <p:txBody>
          <a:bodyPr wrap="square">
            <a:spAutoFit/>
          </a:bodyPr>
          <a:lstStyle/>
          <a:p>
            <a:pPr algn="just"/>
            <a:r>
              <a:rPr lang="en-US" sz="2400" b="1" dirty="0"/>
              <a:t>The processing steps</a:t>
            </a:r>
          </a:p>
          <a:p>
            <a:pPr algn="just"/>
            <a:endParaRPr lang="en-US" sz="2400" dirty="0" smtClean="0"/>
          </a:p>
          <a:p>
            <a:pPr algn="just">
              <a:lnSpc>
                <a:spcPct val="150000"/>
              </a:lnSpc>
            </a:pPr>
            <a:r>
              <a:rPr lang="en-US" sz="2400" dirty="0" smtClean="0"/>
              <a:t>In </a:t>
            </a:r>
            <a:r>
              <a:rPr lang="en-US" sz="2400" dirty="0"/>
              <a:t>the RAW data, the signal energy from a point target is spread in range and azimuth, and the purpose of SAR focusing is to collect this dispersed energy into a single pixel in the output image (Single Look Complex, or SLC image</a:t>
            </a:r>
            <a:r>
              <a:rPr lang="en-US" sz="2400" dirty="0" smtClean="0"/>
              <a:t>).</a:t>
            </a:r>
          </a:p>
          <a:p>
            <a:pPr algn="just">
              <a:lnSpc>
                <a:spcPct val="150000"/>
              </a:lnSpc>
            </a:pPr>
            <a:endParaRPr lang="en-US" sz="2400" dirty="0"/>
          </a:p>
          <a:p>
            <a:pPr algn="just">
              <a:lnSpc>
                <a:spcPct val="150000"/>
              </a:lnSpc>
            </a:pPr>
            <a:r>
              <a:rPr lang="en-US" sz="2400" dirty="0"/>
              <a:t>This sequence of processing steps leads to an actual, visually interpretable image with a much higher resolution that could ever be achieved by a Real Aperture Radar (RAR).</a:t>
            </a:r>
          </a:p>
        </p:txBody>
      </p:sp>
      <p:pic>
        <p:nvPicPr>
          <p:cNvPr id="3" name="Picture 2"/>
          <p:cNvPicPr>
            <a:picLocks noChangeAspect="1"/>
          </p:cNvPicPr>
          <p:nvPr/>
        </p:nvPicPr>
        <p:blipFill>
          <a:blip r:embed="rId3"/>
          <a:stretch>
            <a:fillRect/>
          </a:stretch>
        </p:blipFill>
        <p:spPr>
          <a:xfrm>
            <a:off x="411891" y="5690770"/>
            <a:ext cx="11598876" cy="1167230"/>
          </a:xfrm>
          <a:prstGeom prst="rect">
            <a:avLst/>
          </a:prstGeom>
        </p:spPr>
      </p:pic>
    </p:spTree>
    <p:extLst>
      <p:ext uri="{BB962C8B-B14F-4D97-AF65-F5344CB8AC3E}">
        <p14:creationId xmlns:p14="http://schemas.microsoft.com/office/powerpoint/2010/main" val="11335070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51" name="Google Shape;151;p25"/>
          <p:cNvSpPr/>
          <p:nvPr/>
        </p:nvSpPr>
        <p:spPr>
          <a:xfrm>
            <a:off x="1676400" y="1600200"/>
            <a:ext cx="4419600" cy="914400"/>
          </a:xfrm>
          <a:prstGeom prst="rect">
            <a:avLst/>
          </a:prstGeom>
          <a:noFill/>
          <a:ln>
            <a:noFill/>
          </a:ln>
        </p:spPr>
        <p:txBody>
          <a:bodyPr spcFirstLastPara="1" wrap="square" lIns="91425" tIns="45700" rIns="91425" bIns="45700" anchor="t" anchorCtr="0">
            <a:noAutofit/>
          </a:bodyPr>
          <a:lstStyle/>
          <a:p>
            <a:pPr marL="236537" marR="0" lvl="0" indent="-236537" algn="l" rtl="0">
              <a:spcBef>
                <a:spcPts val="0"/>
              </a:spcBef>
              <a:spcAft>
                <a:spcPts val="0"/>
              </a:spcAft>
              <a:buClr>
                <a:srgbClr val="000000"/>
              </a:buClr>
              <a:buSzPts val="2000"/>
              <a:buFont typeface="Arial"/>
              <a:buNone/>
            </a:pPr>
            <a:endParaRPr sz="2000">
              <a:solidFill>
                <a:srgbClr val="000000"/>
              </a:solidFill>
              <a:latin typeface="Arial"/>
              <a:ea typeface="Arial"/>
              <a:cs typeface="Arial"/>
              <a:sym typeface="Arial"/>
            </a:endParaRPr>
          </a:p>
          <a:p>
            <a:pPr marL="236537" marR="0" lvl="0" indent="-236537" algn="l" rtl="0">
              <a:spcBef>
                <a:spcPts val="1000"/>
              </a:spcBef>
              <a:spcAft>
                <a:spcPts val="0"/>
              </a:spcAft>
              <a:buClr>
                <a:srgbClr val="000000"/>
              </a:buClr>
              <a:buSzPts val="2400"/>
              <a:buFont typeface="Arial"/>
              <a:buNone/>
            </a:pPr>
            <a:endParaRPr sz="2400">
              <a:solidFill>
                <a:srgbClr val="000000"/>
              </a:solidFill>
              <a:latin typeface="Arial"/>
              <a:ea typeface="Arial"/>
              <a:cs typeface="Arial"/>
              <a:sym typeface="Arial"/>
            </a:endParaRPr>
          </a:p>
        </p:txBody>
      </p:sp>
      <p:pic>
        <p:nvPicPr>
          <p:cNvPr id="4" name="Picture 3" descr="https://eo-college.org/wp-content/uploads/2017/09/sar_raw_processing.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4443" y="910281"/>
            <a:ext cx="10651524" cy="594771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51" name="Google Shape;151;p25"/>
          <p:cNvSpPr/>
          <p:nvPr/>
        </p:nvSpPr>
        <p:spPr>
          <a:xfrm>
            <a:off x="1676400" y="1600200"/>
            <a:ext cx="4419600" cy="914400"/>
          </a:xfrm>
          <a:prstGeom prst="rect">
            <a:avLst/>
          </a:prstGeom>
          <a:noFill/>
          <a:ln>
            <a:noFill/>
          </a:ln>
        </p:spPr>
        <p:txBody>
          <a:bodyPr spcFirstLastPara="1" wrap="square" lIns="91425" tIns="45700" rIns="91425" bIns="45700" anchor="t" anchorCtr="0">
            <a:noAutofit/>
          </a:bodyPr>
          <a:lstStyle/>
          <a:p>
            <a:pPr marL="236537" marR="0" lvl="0" indent="-236537" algn="l" rtl="0">
              <a:spcBef>
                <a:spcPts val="0"/>
              </a:spcBef>
              <a:spcAft>
                <a:spcPts val="0"/>
              </a:spcAft>
              <a:buClr>
                <a:srgbClr val="000000"/>
              </a:buClr>
              <a:buSzPts val="2000"/>
              <a:buFont typeface="Arial"/>
              <a:buNone/>
            </a:pPr>
            <a:endParaRPr sz="2000">
              <a:solidFill>
                <a:srgbClr val="000000"/>
              </a:solidFill>
              <a:latin typeface="Arial"/>
              <a:ea typeface="Arial"/>
              <a:cs typeface="Arial"/>
              <a:sym typeface="Arial"/>
            </a:endParaRPr>
          </a:p>
          <a:p>
            <a:pPr marL="236537" marR="0" lvl="0" indent="-236537" algn="l" rtl="0">
              <a:spcBef>
                <a:spcPts val="1000"/>
              </a:spcBef>
              <a:spcAft>
                <a:spcPts val="0"/>
              </a:spcAft>
              <a:buClr>
                <a:srgbClr val="000000"/>
              </a:buClr>
              <a:buSzPts val="2400"/>
              <a:buFont typeface="Arial"/>
              <a:buNone/>
            </a:pPr>
            <a:endParaRPr sz="2400">
              <a:solidFill>
                <a:srgbClr val="000000"/>
              </a:solidFill>
              <a:latin typeface="Arial"/>
              <a:ea typeface="Arial"/>
              <a:cs typeface="Arial"/>
              <a:sym typeface="Arial"/>
            </a:endParaRPr>
          </a:p>
        </p:txBody>
      </p:sp>
      <p:pic>
        <p:nvPicPr>
          <p:cNvPr id="6" name="Picture 5" descr="https://eo-college.org/wp-content/uploads/2017/09/ERS_out_plot.png"/>
          <p:cNvPicPr/>
          <p:nvPr/>
        </p:nvPicPr>
        <p:blipFill>
          <a:blip r:embed="rId3">
            <a:extLst>
              <a:ext uri="{28A0092B-C50C-407E-A947-70E740481C1C}">
                <a14:useLocalDpi xmlns:a14="http://schemas.microsoft.com/office/drawing/2010/main" val="0"/>
              </a:ext>
            </a:extLst>
          </a:blip>
          <a:srcRect/>
          <a:stretch>
            <a:fillRect/>
          </a:stretch>
        </p:blipFill>
        <p:spPr bwMode="auto">
          <a:xfrm>
            <a:off x="378941" y="-230660"/>
            <a:ext cx="11252885" cy="6161903"/>
          </a:xfrm>
          <a:prstGeom prst="rect">
            <a:avLst/>
          </a:prstGeom>
          <a:noFill/>
          <a:ln>
            <a:noFill/>
          </a:ln>
        </p:spPr>
      </p:pic>
      <p:pic>
        <p:nvPicPr>
          <p:cNvPr id="4" name="Picture 3"/>
          <p:cNvPicPr>
            <a:picLocks noChangeAspect="1"/>
          </p:cNvPicPr>
          <p:nvPr/>
        </p:nvPicPr>
        <p:blipFill>
          <a:blip r:embed="rId4"/>
          <a:stretch>
            <a:fillRect/>
          </a:stretch>
        </p:blipFill>
        <p:spPr>
          <a:xfrm>
            <a:off x="378941" y="5582103"/>
            <a:ext cx="11598876" cy="1275897"/>
          </a:xfrm>
          <a:prstGeom prst="rect">
            <a:avLst/>
          </a:prstGeom>
        </p:spPr>
      </p:pic>
    </p:spTree>
    <p:extLst>
      <p:ext uri="{BB962C8B-B14F-4D97-AF65-F5344CB8AC3E}">
        <p14:creationId xmlns:p14="http://schemas.microsoft.com/office/powerpoint/2010/main" val="39383901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51" name="Google Shape;151;p25"/>
          <p:cNvSpPr/>
          <p:nvPr/>
        </p:nvSpPr>
        <p:spPr>
          <a:xfrm>
            <a:off x="1676400" y="1600200"/>
            <a:ext cx="4419600" cy="914400"/>
          </a:xfrm>
          <a:prstGeom prst="rect">
            <a:avLst/>
          </a:prstGeom>
          <a:noFill/>
          <a:ln>
            <a:noFill/>
          </a:ln>
        </p:spPr>
        <p:txBody>
          <a:bodyPr spcFirstLastPara="1" wrap="square" lIns="91425" tIns="45700" rIns="91425" bIns="45700" anchor="t" anchorCtr="0">
            <a:noAutofit/>
          </a:bodyPr>
          <a:lstStyle/>
          <a:p>
            <a:pPr marL="236537" marR="0" lvl="0" indent="-236537" algn="l" rtl="0">
              <a:spcBef>
                <a:spcPts val="0"/>
              </a:spcBef>
              <a:spcAft>
                <a:spcPts val="0"/>
              </a:spcAft>
              <a:buClr>
                <a:srgbClr val="000000"/>
              </a:buClr>
              <a:buSzPts val="2000"/>
              <a:buFont typeface="Arial"/>
              <a:buNone/>
            </a:pPr>
            <a:endParaRPr sz="2000">
              <a:solidFill>
                <a:srgbClr val="000000"/>
              </a:solidFill>
              <a:latin typeface="Arial"/>
              <a:ea typeface="Arial"/>
              <a:cs typeface="Arial"/>
              <a:sym typeface="Arial"/>
            </a:endParaRPr>
          </a:p>
          <a:p>
            <a:pPr marL="236537" marR="0" lvl="0" indent="-236537" algn="l" rtl="0">
              <a:spcBef>
                <a:spcPts val="1000"/>
              </a:spcBef>
              <a:spcAft>
                <a:spcPts val="0"/>
              </a:spcAft>
              <a:buClr>
                <a:srgbClr val="000000"/>
              </a:buClr>
              <a:buSzPts val="2400"/>
              <a:buFont typeface="Arial"/>
              <a:buNone/>
            </a:pPr>
            <a:endParaRPr sz="2400">
              <a:solidFill>
                <a:srgbClr val="000000"/>
              </a:solidFill>
              <a:latin typeface="Arial"/>
              <a:ea typeface="Arial"/>
              <a:cs typeface="Arial"/>
              <a:sym typeface="Arial"/>
            </a:endParaRPr>
          </a:p>
        </p:txBody>
      </p:sp>
      <p:sp>
        <p:nvSpPr>
          <p:cNvPr id="5" name="Rectangle 4"/>
          <p:cNvSpPr/>
          <p:nvPr/>
        </p:nvSpPr>
        <p:spPr>
          <a:xfrm>
            <a:off x="472288" y="364587"/>
            <a:ext cx="11247424" cy="1200329"/>
          </a:xfrm>
          <a:prstGeom prst="rect">
            <a:avLst/>
          </a:prstGeom>
        </p:spPr>
        <p:txBody>
          <a:bodyPr wrap="square">
            <a:spAutoFit/>
          </a:bodyPr>
          <a:lstStyle/>
          <a:p>
            <a:pPr algn="just"/>
            <a:r>
              <a:rPr lang="en-US" sz="2400" dirty="0"/>
              <a:t>Microwave frequencies are labelled in Bands. Perhaps you stumbled on this seemingly confusing nomenclature of X-Band, C-Band or L-Band when dealing with radar images. </a:t>
            </a:r>
          </a:p>
        </p:txBody>
      </p:sp>
      <p:sp>
        <p:nvSpPr>
          <p:cNvPr id="3" name="Rectangle 2"/>
          <p:cNvSpPr/>
          <p:nvPr/>
        </p:nvSpPr>
        <p:spPr>
          <a:xfrm>
            <a:off x="240852" y="2005"/>
            <a:ext cx="3793026" cy="523220"/>
          </a:xfrm>
          <a:prstGeom prst="rect">
            <a:avLst/>
          </a:prstGeom>
        </p:spPr>
        <p:txBody>
          <a:bodyPr wrap="none">
            <a:spAutoFit/>
          </a:bodyPr>
          <a:lstStyle/>
          <a:p>
            <a:r>
              <a:rPr lang="en-US" sz="2800" b="1" dirty="0">
                <a:latin typeface="Roboto" panose="020B0604020202020204" charset="0"/>
                <a:ea typeface="Roboto" panose="020B0604020202020204" charset="0"/>
              </a:rPr>
              <a:t>What is a Radar Band?</a:t>
            </a:r>
            <a:endParaRPr lang="en-US" sz="2800" b="1" dirty="0">
              <a:effectLst/>
              <a:latin typeface="Roboto" panose="020B0604020202020204" charset="0"/>
              <a:ea typeface="Roboto" panose="020B0604020202020204" charset="0"/>
            </a:endParaRPr>
          </a:p>
        </p:txBody>
      </p:sp>
      <p:pic>
        <p:nvPicPr>
          <p:cNvPr id="7" name="Picture 6" descr="https://eo-college.org/wp-content/uploads/2017/09/Satellite_frequency_bands.jpg"/>
          <p:cNvPicPr/>
          <p:nvPr/>
        </p:nvPicPr>
        <p:blipFill rotWithShape="1">
          <a:blip r:embed="rId3" cstate="print">
            <a:extLst>
              <a:ext uri="{28A0092B-C50C-407E-A947-70E740481C1C}">
                <a14:useLocalDpi xmlns:a14="http://schemas.microsoft.com/office/drawing/2010/main" val="0"/>
              </a:ext>
            </a:extLst>
          </a:blip>
          <a:srcRect t="11512" b="15151"/>
          <a:stretch/>
        </p:blipFill>
        <p:spPr bwMode="auto">
          <a:xfrm>
            <a:off x="122791" y="1661711"/>
            <a:ext cx="11904452" cy="52832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60488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51" name="Google Shape;151;p25"/>
          <p:cNvSpPr/>
          <p:nvPr/>
        </p:nvSpPr>
        <p:spPr>
          <a:xfrm>
            <a:off x="1676400" y="1600200"/>
            <a:ext cx="4419600" cy="914400"/>
          </a:xfrm>
          <a:prstGeom prst="rect">
            <a:avLst/>
          </a:prstGeom>
          <a:noFill/>
          <a:ln>
            <a:noFill/>
          </a:ln>
        </p:spPr>
        <p:txBody>
          <a:bodyPr spcFirstLastPara="1" wrap="square" lIns="91425" tIns="45700" rIns="91425" bIns="45700" anchor="t" anchorCtr="0">
            <a:noAutofit/>
          </a:bodyPr>
          <a:lstStyle/>
          <a:p>
            <a:pPr marL="236537" marR="0" lvl="0" indent="-236537" algn="l" rtl="0">
              <a:spcBef>
                <a:spcPts val="0"/>
              </a:spcBef>
              <a:spcAft>
                <a:spcPts val="0"/>
              </a:spcAft>
              <a:buClr>
                <a:srgbClr val="000000"/>
              </a:buClr>
              <a:buSzPts val="2000"/>
              <a:buFont typeface="Arial"/>
              <a:buNone/>
            </a:pPr>
            <a:endParaRPr sz="2000">
              <a:solidFill>
                <a:srgbClr val="000000"/>
              </a:solidFill>
              <a:latin typeface="Arial"/>
              <a:ea typeface="Arial"/>
              <a:cs typeface="Arial"/>
              <a:sym typeface="Arial"/>
            </a:endParaRPr>
          </a:p>
          <a:p>
            <a:pPr marL="236537" marR="0" lvl="0" indent="-236537" algn="l" rtl="0">
              <a:spcBef>
                <a:spcPts val="1000"/>
              </a:spcBef>
              <a:spcAft>
                <a:spcPts val="0"/>
              </a:spcAft>
              <a:buClr>
                <a:srgbClr val="000000"/>
              </a:buClr>
              <a:buSzPts val="2400"/>
              <a:buFont typeface="Arial"/>
              <a:buNone/>
            </a:pPr>
            <a:endParaRPr sz="2400">
              <a:solidFill>
                <a:srgbClr val="000000"/>
              </a:solidFill>
              <a:latin typeface="Arial"/>
              <a:ea typeface="Arial"/>
              <a:cs typeface="Arial"/>
              <a:sym typeface="Arial"/>
            </a:endParaRPr>
          </a:p>
        </p:txBody>
      </p:sp>
      <p:sp>
        <p:nvSpPr>
          <p:cNvPr id="2" name="Rectangle 1"/>
          <p:cNvSpPr/>
          <p:nvPr/>
        </p:nvSpPr>
        <p:spPr>
          <a:xfrm>
            <a:off x="222420" y="-722805"/>
            <a:ext cx="11508259" cy="6269152"/>
          </a:xfrm>
          <a:prstGeom prst="rect">
            <a:avLst/>
          </a:prstGeom>
        </p:spPr>
        <p:txBody>
          <a:bodyPr wrap="square">
            <a:spAutoFit/>
          </a:bodyPr>
          <a:lstStyle/>
          <a:p>
            <a:r>
              <a:rPr lang="en-US" sz="2800" b="1" dirty="0">
                <a:latin typeface="Roboto" panose="020B0604020202020204" charset="0"/>
                <a:ea typeface="Roboto" panose="020B0604020202020204" charset="0"/>
              </a:rPr>
              <a:t>Popular Radar Bands</a:t>
            </a:r>
          </a:p>
          <a:p>
            <a:pPr>
              <a:lnSpc>
                <a:spcPct val="107000"/>
              </a:lnSpc>
              <a:spcBef>
                <a:spcPts val="200"/>
              </a:spcBef>
            </a:pPr>
            <a:endParaRPr lang="en-US" sz="2400" b="1" dirty="0" smtClean="0">
              <a:solidFill>
                <a:srgbClr val="1F3763"/>
              </a:solidFill>
              <a:latin typeface="Roboto" panose="020B0604020202020204" charset="0"/>
              <a:ea typeface="Roboto" panose="020B0604020202020204" charset="0"/>
              <a:cs typeface="Times New Roman" panose="02020603050405020304" pitchFamily="18" charset="0"/>
            </a:endParaRPr>
          </a:p>
          <a:p>
            <a:pPr>
              <a:lnSpc>
                <a:spcPct val="107000"/>
              </a:lnSpc>
              <a:spcBef>
                <a:spcPts val="200"/>
              </a:spcBef>
            </a:pPr>
            <a:r>
              <a:rPr lang="en-US" sz="2400" b="1" dirty="0" err="1" smtClean="0">
                <a:solidFill>
                  <a:srgbClr val="1F3763"/>
                </a:solidFill>
                <a:latin typeface="Roboto" panose="020B0604020202020204" charset="0"/>
                <a:ea typeface="Roboto" panose="020B0604020202020204" charset="0"/>
                <a:cs typeface="Times New Roman" panose="02020603050405020304" pitchFamily="18" charset="0"/>
              </a:rPr>
              <a:t>Ka</a:t>
            </a:r>
            <a:r>
              <a:rPr lang="en-US" sz="2400" b="1" dirty="0" smtClean="0">
                <a:solidFill>
                  <a:srgbClr val="1F3763"/>
                </a:solidFill>
                <a:latin typeface="Roboto" panose="020B0604020202020204" charset="0"/>
                <a:ea typeface="Roboto" panose="020B0604020202020204" charset="0"/>
                <a:cs typeface="Times New Roman" panose="02020603050405020304" pitchFamily="18" charset="0"/>
              </a:rPr>
              <a:t>-Band</a:t>
            </a:r>
            <a:endParaRPr lang="en-US" sz="2400" b="1" dirty="0">
              <a:solidFill>
                <a:srgbClr val="1F3763"/>
              </a:solidFill>
              <a:latin typeface="Roboto" panose="020B0604020202020204" charset="0"/>
              <a:ea typeface="Roboto" panose="020B0604020202020204" charset="0"/>
              <a:cs typeface="Times New Roman" panose="02020603050405020304" pitchFamily="18" charset="0"/>
            </a:endParaRPr>
          </a:p>
          <a:p>
            <a:pPr algn="just"/>
            <a:r>
              <a:rPr lang="en-US" sz="2400" i="1" dirty="0">
                <a:latin typeface="Roboto" panose="020B0604020202020204" charset="0"/>
                <a:ea typeface="Roboto" panose="020B0604020202020204" charset="0"/>
              </a:rPr>
              <a:t>(26 – 40 GHz | 7.5 – 11.54 mm)</a:t>
            </a:r>
            <a:endParaRPr lang="en-US" sz="2400" dirty="0">
              <a:latin typeface="Roboto" panose="020B0604020202020204" charset="0"/>
              <a:ea typeface="Roboto" panose="020B0604020202020204" charset="0"/>
            </a:endParaRPr>
          </a:p>
          <a:p>
            <a:pPr algn="just"/>
            <a:r>
              <a:rPr lang="en-US" sz="2400" dirty="0">
                <a:latin typeface="Roboto" panose="020B0604020202020204" charset="0"/>
                <a:ea typeface="Roboto" panose="020B0604020202020204" charset="0"/>
              </a:rPr>
              <a:t>Communications satellites, uplink in either the 27.5 GHz and 31 GHz bands, and high-resolution, close-range targeting radars on military aircraft.</a:t>
            </a:r>
          </a:p>
          <a:p>
            <a:pPr algn="just">
              <a:lnSpc>
                <a:spcPct val="107000"/>
              </a:lnSpc>
              <a:spcBef>
                <a:spcPts val="200"/>
              </a:spcBef>
            </a:pPr>
            <a:endParaRPr lang="en-US" sz="2400" b="1" dirty="0" smtClean="0">
              <a:solidFill>
                <a:srgbClr val="1F3763"/>
              </a:solidFill>
              <a:latin typeface="Roboto" panose="020B0604020202020204" charset="0"/>
              <a:ea typeface="Roboto" panose="020B0604020202020204" charset="0"/>
              <a:cs typeface="Times New Roman" panose="02020603050405020304" pitchFamily="18" charset="0"/>
            </a:endParaRPr>
          </a:p>
          <a:p>
            <a:pPr algn="just">
              <a:lnSpc>
                <a:spcPct val="107000"/>
              </a:lnSpc>
              <a:spcBef>
                <a:spcPts val="200"/>
              </a:spcBef>
            </a:pPr>
            <a:r>
              <a:rPr lang="en-US" sz="2400" b="1" dirty="0" smtClean="0">
                <a:solidFill>
                  <a:srgbClr val="1F3763"/>
                </a:solidFill>
                <a:latin typeface="Roboto" panose="020B0604020202020204" charset="0"/>
                <a:ea typeface="Roboto" panose="020B0604020202020204" charset="0"/>
                <a:cs typeface="Times New Roman" panose="02020603050405020304" pitchFamily="18" charset="0"/>
              </a:rPr>
              <a:t>S-Band</a:t>
            </a:r>
            <a:endParaRPr lang="en-US" sz="2400" b="1" dirty="0">
              <a:solidFill>
                <a:srgbClr val="1F3763"/>
              </a:solidFill>
              <a:latin typeface="Roboto" panose="020B0604020202020204" charset="0"/>
              <a:ea typeface="Roboto" panose="020B0604020202020204" charset="0"/>
              <a:cs typeface="Times New Roman" panose="02020603050405020304" pitchFamily="18" charset="0"/>
            </a:endParaRPr>
          </a:p>
          <a:p>
            <a:pPr algn="just"/>
            <a:r>
              <a:rPr lang="en-US" sz="2400" i="1" dirty="0">
                <a:latin typeface="Roboto" panose="020B0604020202020204" charset="0"/>
                <a:ea typeface="Roboto" panose="020B0604020202020204" charset="0"/>
              </a:rPr>
              <a:t>(2 – 4 GHz | 7.5 – 15 cm)</a:t>
            </a:r>
            <a:endParaRPr lang="en-US" sz="2400" dirty="0">
              <a:latin typeface="Roboto" panose="020B0604020202020204" charset="0"/>
              <a:ea typeface="Roboto" panose="020B0604020202020204" charset="0"/>
            </a:endParaRPr>
          </a:p>
          <a:p>
            <a:pPr algn="just"/>
            <a:endParaRPr lang="en-US" sz="2400" dirty="0" smtClean="0">
              <a:latin typeface="Roboto" panose="020B0604020202020204" charset="0"/>
              <a:ea typeface="Roboto" panose="020B0604020202020204" charset="0"/>
            </a:endParaRPr>
          </a:p>
          <a:p>
            <a:pPr algn="just"/>
            <a:r>
              <a:rPr lang="en-US" sz="2400" dirty="0" smtClean="0">
                <a:latin typeface="Roboto" panose="020B0604020202020204" charset="0"/>
                <a:ea typeface="Roboto" panose="020B0604020202020204" charset="0"/>
              </a:rPr>
              <a:t>Weather </a:t>
            </a:r>
            <a:r>
              <a:rPr lang="en-US" sz="2400" dirty="0">
                <a:latin typeface="Roboto" panose="020B0604020202020204" charset="0"/>
                <a:ea typeface="Roboto" panose="020B0604020202020204" charset="0"/>
              </a:rPr>
              <a:t>radar, surface ship radar, and some communications satellites, especially those of NASA for communication with ISS and Space Shuttle. </a:t>
            </a:r>
            <a:endParaRPr lang="en-US" sz="2400" dirty="0" smtClean="0">
              <a:latin typeface="Roboto" panose="020B0604020202020204" charset="0"/>
              <a:ea typeface="Roboto" panose="020B0604020202020204" charset="0"/>
            </a:endParaRPr>
          </a:p>
          <a:p>
            <a:pPr algn="just"/>
            <a:endParaRPr lang="en-US" sz="2400" dirty="0">
              <a:latin typeface="Roboto" panose="020B0604020202020204" charset="0"/>
              <a:ea typeface="Roboto" panose="020B0604020202020204" charset="0"/>
            </a:endParaRPr>
          </a:p>
          <a:p>
            <a:pPr algn="just"/>
            <a:r>
              <a:rPr lang="en-US" sz="2400" dirty="0" smtClean="0">
                <a:latin typeface="Roboto" panose="020B0604020202020204" charset="0"/>
                <a:ea typeface="Roboto" panose="020B0604020202020204" charset="0"/>
              </a:rPr>
              <a:t>In </a:t>
            </a:r>
            <a:r>
              <a:rPr lang="en-US" sz="2400" dirty="0">
                <a:latin typeface="Roboto" panose="020B0604020202020204" charset="0"/>
                <a:ea typeface="Roboto" panose="020B0604020202020204" charset="0"/>
              </a:rPr>
              <a:t>May 2009, Inmarsat and Solaris mobile (a joint venture between </a:t>
            </a:r>
            <a:r>
              <a:rPr lang="en-US" sz="2400" dirty="0" err="1">
                <a:latin typeface="Roboto" panose="020B0604020202020204" charset="0"/>
                <a:ea typeface="Roboto" panose="020B0604020202020204" charset="0"/>
              </a:rPr>
              <a:t>Eutelsat</a:t>
            </a:r>
            <a:r>
              <a:rPr lang="en-US" sz="2400" dirty="0">
                <a:latin typeface="Roboto" panose="020B0604020202020204" charset="0"/>
                <a:ea typeface="Roboto" panose="020B0604020202020204" charset="0"/>
              </a:rPr>
              <a:t> and Astra) were awarded each a 2×15 MHz portion of the S-band by the European Commission.</a:t>
            </a:r>
            <a:endParaRPr lang="en-US" sz="2400" dirty="0">
              <a:effectLst/>
              <a:latin typeface="Roboto" panose="020B0604020202020204" charset="0"/>
              <a:ea typeface="Roboto" panose="020B0604020202020204" charset="0"/>
            </a:endParaRPr>
          </a:p>
        </p:txBody>
      </p:sp>
      <p:pic>
        <p:nvPicPr>
          <p:cNvPr id="5" name="Picture 4"/>
          <p:cNvPicPr>
            <a:picLocks noChangeAspect="1"/>
          </p:cNvPicPr>
          <p:nvPr/>
        </p:nvPicPr>
        <p:blipFill>
          <a:blip r:embed="rId3"/>
          <a:stretch>
            <a:fillRect/>
          </a:stretch>
        </p:blipFill>
        <p:spPr>
          <a:xfrm>
            <a:off x="378941" y="5582103"/>
            <a:ext cx="11598876" cy="1275897"/>
          </a:xfrm>
          <a:prstGeom prst="rect">
            <a:avLst/>
          </a:prstGeom>
        </p:spPr>
      </p:pic>
    </p:spTree>
    <p:extLst>
      <p:ext uri="{BB962C8B-B14F-4D97-AF65-F5344CB8AC3E}">
        <p14:creationId xmlns:p14="http://schemas.microsoft.com/office/powerpoint/2010/main" val="10936872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51" name="Google Shape;151;p25"/>
          <p:cNvSpPr/>
          <p:nvPr/>
        </p:nvSpPr>
        <p:spPr>
          <a:xfrm>
            <a:off x="1676400" y="1600200"/>
            <a:ext cx="4419600" cy="914400"/>
          </a:xfrm>
          <a:prstGeom prst="rect">
            <a:avLst/>
          </a:prstGeom>
          <a:noFill/>
          <a:ln>
            <a:noFill/>
          </a:ln>
        </p:spPr>
        <p:txBody>
          <a:bodyPr spcFirstLastPara="1" wrap="square" lIns="91425" tIns="45700" rIns="91425" bIns="45700" anchor="t" anchorCtr="0">
            <a:noAutofit/>
          </a:bodyPr>
          <a:lstStyle/>
          <a:p>
            <a:pPr marL="236537" marR="0" lvl="0" indent="-236537" algn="l" rtl="0">
              <a:spcBef>
                <a:spcPts val="0"/>
              </a:spcBef>
              <a:spcAft>
                <a:spcPts val="0"/>
              </a:spcAft>
              <a:buClr>
                <a:srgbClr val="000000"/>
              </a:buClr>
              <a:buSzPts val="2000"/>
              <a:buFont typeface="Arial"/>
              <a:buNone/>
            </a:pPr>
            <a:endParaRPr sz="2000">
              <a:solidFill>
                <a:srgbClr val="000000"/>
              </a:solidFill>
              <a:latin typeface="Arial"/>
              <a:ea typeface="Arial"/>
              <a:cs typeface="Arial"/>
              <a:sym typeface="Arial"/>
            </a:endParaRPr>
          </a:p>
          <a:p>
            <a:pPr marL="236537" marR="0" lvl="0" indent="-236537" algn="l" rtl="0">
              <a:spcBef>
                <a:spcPts val="1000"/>
              </a:spcBef>
              <a:spcAft>
                <a:spcPts val="0"/>
              </a:spcAft>
              <a:buClr>
                <a:srgbClr val="000000"/>
              </a:buClr>
              <a:buSzPts val="2400"/>
              <a:buFont typeface="Arial"/>
              <a:buNone/>
            </a:pPr>
            <a:endParaRPr sz="2400">
              <a:solidFill>
                <a:srgbClr val="000000"/>
              </a:solidFill>
              <a:latin typeface="Arial"/>
              <a:ea typeface="Arial"/>
              <a:cs typeface="Arial"/>
              <a:sym typeface="Arial"/>
            </a:endParaRPr>
          </a:p>
        </p:txBody>
      </p:sp>
      <p:sp>
        <p:nvSpPr>
          <p:cNvPr id="3" name="Rectangle 2"/>
          <p:cNvSpPr/>
          <p:nvPr/>
        </p:nvSpPr>
        <p:spPr>
          <a:xfrm>
            <a:off x="543697" y="101248"/>
            <a:ext cx="11022227" cy="5632311"/>
          </a:xfrm>
          <a:prstGeom prst="rect">
            <a:avLst/>
          </a:prstGeom>
        </p:spPr>
        <p:txBody>
          <a:bodyPr wrap="square">
            <a:spAutoFit/>
          </a:bodyPr>
          <a:lstStyle/>
          <a:p>
            <a:pPr algn="just"/>
            <a:r>
              <a:rPr lang="en-US" sz="2400" b="1" dirty="0">
                <a:latin typeface="Roboto" panose="020B0604020202020204" charset="0"/>
                <a:ea typeface="Roboto" panose="020B0604020202020204" charset="0"/>
              </a:rPr>
              <a:t>Ku-Band</a:t>
            </a:r>
          </a:p>
          <a:p>
            <a:pPr algn="just"/>
            <a:r>
              <a:rPr lang="en-US" sz="2400" i="1" dirty="0">
                <a:latin typeface="Roboto" panose="020B0604020202020204" charset="0"/>
                <a:ea typeface="Roboto" panose="020B0604020202020204" charset="0"/>
              </a:rPr>
              <a:t>(12 – 18 GHz | 1.67 – 2.5 cm)</a:t>
            </a:r>
            <a:endParaRPr lang="en-US" sz="2400" dirty="0">
              <a:latin typeface="Roboto" panose="020B0604020202020204" charset="0"/>
              <a:ea typeface="Roboto" panose="020B0604020202020204" charset="0"/>
            </a:endParaRPr>
          </a:p>
          <a:p>
            <a:pPr algn="just"/>
            <a:r>
              <a:rPr lang="en-US" sz="2400" dirty="0">
                <a:latin typeface="Roboto" panose="020B0604020202020204" charset="0"/>
                <a:ea typeface="Roboto" panose="020B0604020202020204" charset="0"/>
              </a:rPr>
              <a:t>Used for satellite communications. In Europe, Ku-band downlink is used from 10.7 GHz to 12.75 GHz for direct broadcast satellite services, such as Astra.</a:t>
            </a:r>
          </a:p>
          <a:p>
            <a:pPr algn="just"/>
            <a:endParaRPr lang="en-US" sz="2400" b="1" dirty="0" smtClean="0">
              <a:latin typeface="Roboto" panose="020B0604020202020204" charset="0"/>
              <a:ea typeface="Roboto" panose="020B0604020202020204" charset="0"/>
            </a:endParaRPr>
          </a:p>
          <a:p>
            <a:pPr algn="just"/>
            <a:r>
              <a:rPr lang="en-US" sz="2400" b="1" dirty="0" smtClean="0">
                <a:latin typeface="Roboto" panose="020B0604020202020204" charset="0"/>
                <a:ea typeface="Roboto" panose="020B0604020202020204" charset="0"/>
              </a:rPr>
              <a:t>L-Band</a:t>
            </a:r>
            <a:endParaRPr lang="en-US" sz="2400" b="1" dirty="0">
              <a:latin typeface="Roboto" panose="020B0604020202020204" charset="0"/>
              <a:ea typeface="Roboto" panose="020B0604020202020204" charset="0"/>
            </a:endParaRPr>
          </a:p>
          <a:p>
            <a:pPr algn="just"/>
            <a:r>
              <a:rPr lang="en-US" sz="2400" i="1" dirty="0">
                <a:latin typeface="Roboto" panose="020B0604020202020204" charset="0"/>
                <a:ea typeface="Roboto" panose="020B0604020202020204" charset="0"/>
              </a:rPr>
              <a:t>(0.5 – 1.5 GHz | 20 – 60 cm)</a:t>
            </a:r>
            <a:endParaRPr lang="en-US" sz="2400" dirty="0">
              <a:latin typeface="Roboto" panose="020B0604020202020204" charset="0"/>
              <a:ea typeface="Roboto" panose="020B0604020202020204" charset="0"/>
            </a:endParaRPr>
          </a:p>
          <a:p>
            <a:pPr algn="just"/>
            <a:r>
              <a:rPr lang="en-US" sz="2400" dirty="0">
                <a:latin typeface="Roboto" panose="020B0604020202020204" charset="0"/>
                <a:ea typeface="Roboto" panose="020B0604020202020204" charset="0"/>
              </a:rPr>
              <a:t>Global Positioning System (GPS) carriers and also satellite mobile phones, such as Iridium; Inmarsat providing communications at sea, land and air; </a:t>
            </a:r>
            <a:r>
              <a:rPr lang="en-US" sz="2400" dirty="0" smtClean="0">
                <a:latin typeface="Roboto" panose="020B0604020202020204" charset="0"/>
                <a:ea typeface="Roboto" panose="020B0604020202020204" charset="0"/>
              </a:rPr>
              <a:t>World Space </a:t>
            </a:r>
            <a:r>
              <a:rPr lang="en-US" sz="2400" dirty="0">
                <a:latin typeface="Roboto" panose="020B0604020202020204" charset="0"/>
                <a:ea typeface="Roboto" panose="020B0604020202020204" charset="0"/>
              </a:rPr>
              <a:t>satellite radio.</a:t>
            </a:r>
          </a:p>
          <a:p>
            <a:pPr algn="just"/>
            <a:endParaRPr lang="en-US" sz="2400" b="1" dirty="0" smtClean="0">
              <a:latin typeface="Roboto" panose="020B0604020202020204" charset="0"/>
              <a:ea typeface="Roboto" panose="020B0604020202020204" charset="0"/>
            </a:endParaRPr>
          </a:p>
          <a:p>
            <a:pPr algn="just"/>
            <a:r>
              <a:rPr lang="en-US" sz="2400" b="1" dirty="0" smtClean="0">
                <a:latin typeface="Roboto" panose="020B0604020202020204" charset="0"/>
                <a:ea typeface="Roboto" panose="020B0604020202020204" charset="0"/>
              </a:rPr>
              <a:t>X-Band</a:t>
            </a:r>
            <a:endParaRPr lang="en-US" sz="2400" b="1" dirty="0">
              <a:latin typeface="Roboto" panose="020B0604020202020204" charset="0"/>
              <a:ea typeface="Roboto" panose="020B0604020202020204" charset="0"/>
            </a:endParaRPr>
          </a:p>
          <a:p>
            <a:pPr algn="just"/>
            <a:r>
              <a:rPr lang="en-US" sz="2400" i="1" dirty="0">
                <a:latin typeface="Roboto" panose="020B0604020202020204" charset="0"/>
                <a:ea typeface="Roboto" panose="020B0604020202020204" charset="0"/>
              </a:rPr>
              <a:t>(8 – 12 GHz | 2.5 – 3.75 cm)</a:t>
            </a:r>
            <a:endParaRPr lang="en-US" sz="2400" dirty="0">
              <a:latin typeface="Roboto" panose="020B0604020202020204" charset="0"/>
              <a:ea typeface="Roboto" panose="020B0604020202020204" charset="0"/>
            </a:endParaRPr>
          </a:p>
          <a:p>
            <a:pPr algn="just"/>
            <a:r>
              <a:rPr lang="en-US" sz="2400" dirty="0">
                <a:latin typeface="Roboto" panose="020B0604020202020204" charset="0"/>
                <a:ea typeface="Roboto" panose="020B0604020202020204" charset="0"/>
              </a:rPr>
              <a:t>Used in radar applications including continuous-wave, pulsed, single-polarisation, dual- polarisation, synthetic aperture radar and phased arrays. </a:t>
            </a:r>
          </a:p>
        </p:txBody>
      </p:sp>
      <p:pic>
        <p:nvPicPr>
          <p:cNvPr id="4" name="Picture 3"/>
          <p:cNvPicPr>
            <a:picLocks noChangeAspect="1"/>
          </p:cNvPicPr>
          <p:nvPr/>
        </p:nvPicPr>
        <p:blipFill>
          <a:blip r:embed="rId3"/>
          <a:stretch>
            <a:fillRect/>
          </a:stretch>
        </p:blipFill>
        <p:spPr>
          <a:xfrm>
            <a:off x="411892" y="5890054"/>
            <a:ext cx="11598876" cy="967946"/>
          </a:xfrm>
          <a:prstGeom prst="rect">
            <a:avLst/>
          </a:prstGeom>
        </p:spPr>
      </p:pic>
    </p:spTree>
    <p:extLst>
      <p:ext uri="{BB962C8B-B14F-4D97-AF65-F5344CB8AC3E}">
        <p14:creationId xmlns:p14="http://schemas.microsoft.com/office/powerpoint/2010/main" val="3757109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51" name="Google Shape;151;p25"/>
          <p:cNvSpPr/>
          <p:nvPr/>
        </p:nvSpPr>
        <p:spPr>
          <a:xfrm>
            <a:off x="1676400" y="1600200"/>
            <a:ext cx="4419600" cy="914400"/>
          </a:xfrm>
          <a:prstGeom prst="rect">
            <a:avLst/>
          </a:prstGeom>
          <a:noFill/>
          <a:ln>
            <a:noFill/>
          </a:ln>
        </p:spPr>
        <p:txBody>
          <a:bodyPr spcFirstLastPara="1" wrap="square" lIns="91425" tIns="45700" rIns="91425" bIns="45700" anchor="t" anchorCtr="0">
            <a:noAutofit/>
          </a:bodyPr>
          <a:lstStyle/>
          <a:p>
            <a:pPr marL="236537" marR="0" lvl="0" indent="-236537" algn="l" rtl="0">
              <a:spcBef>
                <a:spcPts val="0"/>
              </a:spcBef>
              <a:spcAft>
                <a:spcPts val="0"/>
              </a:spcAft>
              <a:buClr>
                <a:srgbClr val="000000"/>
              </a:buClr>
              <a:buSzPts val="2000"/>
              <a:buFont typeface="Arial"/>
              <a:buNone/>
            </a:pPr>
            <a:endParaRPr sz="2000">
              <a:solidFill>
                <a:srgbClr val="000000"/>
              </a:solidFill>
              <a:latin typeface="Arial"/>
              <a:ea typeface="Arial"/>
              <a:cs typeface="Arial"/>
              <a:sym typeface="Arial"/>
            </a:endParaRPr>
          </a:p>
          <a:p>
            <a:pPr marL="236537" marR="0" lvl="0" indent="-236537" algn="l" rtl="0">
              <a:spcBef>
                <a:spcPts val="1000"/>
              </a:spcBef>
              <a:spcAft>
                <a:spcPts val="0"/>
              </a:spcAft>
              <a:buClr>
                <a:srgbClr val="000000"/>
              </a:buClr>
              <a:buSzPts val="2400"/>
              <a:buFont typeface="Arial"/>
              <a:buNone/>
            </a:pPr>
            <a:endParaRPr sz="2400">
              <a:solidFill>
                <a:srgbClr val="000000"/>
              </a:solidFill>
              <a:latin typeface="Arial"/>
              <a:ea typeface="Arial"/>
              <a:cs typeface="Arial"/>
              <a:sym typeface="Arial"/>
            </a:endParaRPr>
          </a:p>
        </p:txBody>
      </p:sp>
      <p:sp>
        <p:nvSpPr>
          <p:cNvPr id="2" name="Rectangle 1"/>
          <p:cNvSpPr/>
          <p:nvPr/>
        </p:nvSpPr>
        <p:spPr>
          <a:xfrm>
            <a:off x="238897" y="87591"/>
            <a:ext cx="11228173" cy="5520422"/>
          </a:xfrm>
          <a:prstGeom prst="rect">
            <a:avLst/>
          </a:prstGeom>
        </p:spPr>
        <p:txBody>
          <a:bodyPr wrap="square">
            <a:spAutoFit/>
          </a:bodyPr>
          <a:lstStyle/>
          <a:p>
            <a:pPr marL="342900" indent="-342900" algn="just">
              <a:buFont typeface="Wingdings" panose="05000000000000000000" pitchFamily="2" charset="2"/>
              <a:buChar char="v"/>
            </a:pPr>
            <a:r>
              <a:rPr lang="en-US" sz="2400" dirty="0">
                <a:latin typeface="Roboto" panose="020B0604020202020204" charset="0"/>
                <a:ea typeface="Roboto" panose="020B0604020202020204" charset="0"/>
              </a:rPr>
              <a:t>X-band radar frequency sub-bands are used in civil, military and government institutions for weather monitoring, air traffic control, maritime vessel traffic control, defence tracking and vehicle speed detection for law enforcement.</a:t>
            </a:r>
          </a:p>
          <a:p>
            <a:pPr algn="just">
              <a:lnSpc>
                <a:spcPct val="107000"/>
              </a:lnSpc>
              <a:spcBef>
                <a:spcPts val="200"/>
              </a:spcBef>
            </a:pPr>
            <a:endParaRPr lang="en-US" sz="2400" b="1" dirty="0" smtClean="0">
              <a:solidFill>
                <a:srgbClr val="1F3763"/>
              </a:solidFill>
              <a:latin typeface="Roboto" panose="020B0604020202020204" charset="0"/>
              <a:ea typeface="Roboto" panose="020B0604020202020204" charset="0"/>
              <a:cs typeface="Times New Roman" panose="02020603050405020304" pitchFamily="18" charset="0"/>
            </a:endParaRPr>
          </a:p>
          <a:p>
            <a:pPr algn="just">
              <a:lnSpc>
                <a:spcPct val="107000"/>
              </a:lnSpc>
              <a:spcBef>
                <a:spcPts val="200"/>
              </a:spcBef>
            </a:pPr>
            <a:r>
              <a:rPr lang="en-US" sz="2400" b="1" dirty="0" smtClean="0">
                <a:solidFill>
                  <a:srgbClr val="1F3763"/>
                </a:solidFill>
                <a:latin typeface="Roboto" panose="020B0604020202020204" charset="0"/>
                <a:ea typeface="Roboto" panose="020B0604020202020204" charset="0"/>
                <a:cs typeface="Times New Roman" panose="02020603050405020304" pitchFamily="18" charset="0"/>
              </a:rPr>
              <a:t>P-Band </a:t>
            </a:r>
            <a:r>
              <a:rPr lang="en-US" sz="2400" i="1" dirty="0" smtClean="0">
                <a:latin typeface="Roboto" panose="020B0604020202020204" charset="0"/>
                <a:ea typeface="Roboto" panose="020B0604020202020204" charset="0"/>
              </a:rPr>
              <a:t>(0.25 </a:t>
            </a:r>
            <a:r>
              <a:rPr lang="en-US" sz="2400" i="1" dirty="0">
                <a:latin typeface="Roboto" panose="020B0604020202020204" charset="0"/>
                <a:ea typeface="Roboto" panose="020B0604020202020204" charset="0"/>
              </a:rPr>
              <a:t>– 0.5 GHz | 60 – 120 cm)</a:t>
            </a:r>
            <a:endParaRPr lang="en-US" sz="2400" dirty="0">
              <a:latin typeface="Roboto" panose="020B0604020202020204" charset="0"/>
              <a:ea typeface="Roboto" panose="020B0604020202020204" charset="0"/>
            </a:endParaRPr>
          </a:p>
          <a:p>
            <a:pPr algn="just"/>
            <a:r>
              <a:rPr lang="en-US" sz="2400" dirty="0">
                <a:latin typeface="Roboto" panose="020B0604020202020204" charset="0"/>
                <a:ea typeface="Roboto" panose="020B0604020202020204" charset="0"/>
              </a:rPr>
              <a:t>Future Satellite missions will also utilize the long P-Band frequency band with wavelengths up to 1.2 meters.</a:t>
            </a:r>
          </a:p>
          <a:p>
            <a:pPr algn="just">
              <a:lnSpc>
                <a:spcPct val="107000"/>
              </a:lnSpc>
              <a:spcBef>
                <a:spcPts val="200"/>
              </a:spcBef>
            </a:pPr>
            <a:endParaRPr lang="en-US" sz="2400" b="1" dirty="0" smtClean="0">
              <a:solidFill>
                <a:srgbClr val="1F3763"/>
              </a:solidFill>
              <a:latin typeface="Roboto" panose="020B0604020202020204" charset="0"/>
              <a:ea typeface="Roboto" panose="020B0604020202020204" charset="0"/>
              <a:cs typeface="Times New Roman" panose="02020603050405020304" pitchFamily="18" charset="0"/>
            </a:endParaRPr>
          </a:p>
          <a:p>
            <a:pPr algn="just">
              <a:lnSpc>
                <a:spcPct val="107000"/>
              </a:lnSpc>
              <a:spcBef>
                <a:spcPts val="200"/>
              </a:spcBef>
            </a:pPr>
            <a:endParaRPr lang="en-US" sz="2400" b="1" dirty="0" smtClean="0">
              <a:solidFill>
                <a:srgbClr val="1F3763"/>
              </a:solidFill>
              <a:latin typeface="Roboto" panose="020B0604020202020204" charset="0"/>
              <a:ea typeface="Roboto" panose="020B0604020202020204" charset="0"/>
              <a:cs typeface="Times New Roman" panose="02020603050405020304" pitchFamily="18" charset="0"/>
            </a:endParaRPr>
          </a:p>
          <a:p>
            <a:pPr algn="just">
              <a:lnSpc>
                <a:spcPct val="107000"/>
              </a:lnSpc>
              <a:spcBef>
                <a:spcPts val="200"/>
              </a:spcBef>
            </a:pPr>
            <a:r>
              <a:rPr lang="en-US" sz="2400" b="1" dirty="0" smtClean="0">
                <a:solidFill>
                  <a:srgbClr val="1F3763"/>
                </a:solidFill>
                <a:latin typeface="Roboto" panose="020B0604020202020204" charset="0"/>
                <a:ea typeface="Roboto" panose="020B0604020202020204" charset="0"/>
                <a:cs typeface="Times New Roman" panose="02020603050405020304" pitchFamily="18" charset="0"/>
              </a:rPr>
              <a:t>C-Band </a:t>
            </a:r>
            <a:r>
              <a:rPr lang="en-US" sz="2400" i="1" dirty="0" smtClean="0">
                <a:latin typeface="Roboto" panose="020B0604020202020204" charset="0"/>
                <a:ea typeface="Roboto" panose="020B0604020202020204" charset="0"/>
              </a:rPr>
              <a:t>(4 </a:t>
            </a:r>
            <a:r>
              <a:rPr lang="en-US" sz="2400" i="1" dirty="0">
                <a:latin typeface="Roboto" panose="020B0604020202020204" charset="0"/>
                <a:ea typeface="Roboto" panose="020B0604020202020204" charset="0"/>
              </a:rPr>
              <a:t>– 8 GHz | 3.75 – 7.5 cm)</a:t>
            </a:r>
            <a:endParaRPr lang="en-US" sz="2400" dirty="0">
              <a:latin typeface="Roboto" panose="020B0604020202020204" charset="0"/>
              <a:ea typeface="Roboto" panose="020B0604020202020204" charset="0"/>
            </a:endParaRPr>
          </a:p>
          <a:p>
            <a:pPr algn="just"/>
            <a:r>
              <a:rPr lang="en-US" sz="2400" dirty="0" smtClean="0">
                <a:latin typeface="Roboto" panose="020B0604020202020204" charset="0"/>
                <a:ea typeface="Roboto" panose="020B0604020202020204" charset="0"/>
              </a:rPr>
              <a:t>Commonly </a:t>
            </a:r>
            <a:r>
              <a:rPr lang="en-US" sz="2400" dirty="0">
                <a:latin typeface="Roboto" panose="020B0604020202020204" charset="0"/>
                <a:ea typeface="Roboto" panose="020B0604020202020204" charset="0"/>
              </a:rPr>
              <a:t>used in areas that are subject to tropical rainfall, since it is less susceptible to rainfade than Ku band (the original Telstar satellite had a transponder operating in this band, used to relay the first live transatlantic TV signal in 1962).</a:t>
            </a:r>
            <a:endParaRPr lang="en-US" sz="2400" dirty="0">
              <a:effectLst/>
              <a:latin typeface="Roboto" panose="020B0604020202020204" charset="0"/>
              <a:ea typeface="Roboto" panose="020B0604020202020204" charset="0"/>
            </a:endParaRPr>
          </a:p>
        </p:txBody>
      </p:sp>
      <p:pic>
        <p:nvPicPr>
          <p:cNvPr id="4" name="Picture 3"/>
          <p:cNvPicPr>
            <a:picLocks noChangeAspect="1"/>
          </p:cNvPicPr>
          <p:nvPr/>
        </p:nvPicPr>
        <p:blipFill>
          <a:blip r:embed="rId3"/>
          <a:stretch>
            <a:fillRect/>
          </a:stretch>
        </p:blipFill>
        <p:spPr>
          <a:xfrm>
            <a:off x="378941" y="5582103"/>
            <a:ext cx="11598876" cy="1275897"/>
          </a:xfrm>
          <a:prstGeom prst="rect">
            <a:avLst/>
          </a:prstGeom>
        </p:spPr>
      </p:pic>
    </p:spTree>
    <p:extLst>
      <p:ext uri="{BB962C8B-B14F-4D97-AF65-F5344CB8AC3E}">
        <p14:creationId xmlns:p14="http://schemas.microsoft.com/office/powerpoint/2010/main" val="1182697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2" name="Rectangle 1"/>
          <p:cNvSpPr/>
          <p:nvPr/>
        </p:nvSpPr>
        <p:spPr>
          <a:xfrm>
            <a:off x="272239" y="3658"/>
            <a:ext cx="4421403" cy="523220"/>
          </a:xfrm>
          <a:prstGeom prst="rect">
            <a:avLst/>
          </a:prstGeom>
        </p:spPr>
        <p:txBody>
          <a:bodyPr wrap="none">
            <a:spAutoFit/>
          </a:bodyPr>
          <a:lstStyle/>
          <a:p>
            <a:r>
              <a:rPr lang="en-US" sz="2800" b="1" dirty="0"/>
              <a:t>Radar satellites in Space</a:t>
            </a:r>
          </a:p>
        </p:txBody>
      </p:sp>
      <p:sp>
        <p:nvSpPr>
          <p:cNvPr id="4" name="Rectangle 3"/>
          <p:cNvSpPr/>
          <p:nvPr/>
        </p:nvSpPr>
        <p:spPr>
          <a:xfrm>
            <a:off x="527222" y="823440"/>
            <a:ext cx="11104605" cy="4893647"/>
          </a:xfrm>
          <a:prstGeom prst="rect">
            <a:avLst/>
          </a:prstGeom>
        </p:spPr>
        <p:txBody>
          <a:bodyPr wrap="square">
            <a:spAutoFit/>
          </a:bodyPr>
          <a:lstStyle/>
          <a:p>
            <a:pPr marL="342900" indent="-342900" algn="just">
              <a:buFont typeface="Wingdings" panose="05000000000000000000" pitchFamily="2" charset="2"/>
              <a:buChar char="q"/>
            </a:pPr>
            <a:r>
              <a:rPr lang="en-US" sz="2400" dirty="0">
                <a:latin typeface="Roboto" panose="020B0604020202020204" charset="0"/>
                <a:ea typeface="Roboto" panose="020B0604020202020204" charset="0"/>
              </a:rPr>
              <a:t>Radar satellite remote sensing has a long and prosperous tradition on an international scale. </a:t>
            </a:r>
            <a:endParaRPr lang="en-US" sz="2400" dirty="0" smtClean="0">
              <a:latin typeface="Roboto" panose="020B0604020202020204" charset="0"/>
              <a:ea typeface="Roboto" panose="020B0604020202020204" charset="0"/>
            </a:endParaRPr>
          </a:p>
          <a:p>
            <a:pPr marL="342900" indent="-342900" algn="just">
              <a:buFont typeface="Wingdings" panose="05000000000000000000" pitchFamily="2" charset="2"/>
              <a:buChar char="q"/>
            </a:pPr>
            <a:endParaRPr lang="en-US" sz="2400" dirty="0">
              <a:latin typeface="Roboto" panose="020B0604020202020204" charset="0"/>
              <a:ea typeface="Roboto" panose="020B0604020202020204" charset="0"/>
            </a:endParaRPr>
          </a:p>
          <a:p>
            <a:pPr marL="342900" indent="-342900" algn="just">
              <a:buFont typeface="Wingdings" panose="05000000000000000000" pitchFamily="2" charset="2"/>
              <a:buChar char="q"/>
            </a:pPr>
            <a:r>
              <a:rPr lang="en-US" sz="2400" dirty="0" smtClean="0">
                <a:latin typeface="Roboto" panose="020B0604020202020204" charset="0"/>
                <a:ea typeface="Roboto" panose="020B0604020202020204" charset="0"/>
              </a:rPr>
              <a:t>Starting </a:t>
            </a:r>
            <a:r>
              <a:rPr lang="en-US" sz="2400" dirty="0">
                <a:latin typeface="Roboto" panose="020B0604020202020204" charset="0"/>
                <a:ea typeface="Roboto" panose="020B0604020202020204" charset="0"/>
              </a:rPr>
              <a:t>with SeaSat in the late 1970’s, numerous missions contributed to a vast range of data, improving environmental and Earth system sciences. </a:t>
            </a:r>
            <a:endParaRPr lang="en-US" sz="2400" dirty="0" smtClean="0">
              <a:latin typeface="Roboto" panose="020B0604020202020204" charset="0"/>
              <a:ea typeface="Roboto" panose="020B0604020202020204" charset="0"/>
            </a:endParaRPr>
          </a:p>
          <a:p>
            <a:pPr marL="342900" indent="-342900" algn="just">
              <a:buFont typeface="Wingdings" panose="05000000000000000000" pitchFamily="2" charset="2"/>
              <a:buChar char="q"/>
            </a:pPr>
            <a:endParaRPr lang="en-US" sz="2400" dirty="0">
              <a:latin typeface="Roboto" panose="020B0604020202020204" charset="0"/>
              <a:ea typeface="Roboto" panose="020B0604020202020204" charset="0"/>
            </a:endParaRPr>
          </a:p>
          <a:p>
            <a:pPr marL="342900" indent="-342900" algn="just">
              <a:buFont typeface="Wingdings" panose="05000000000000000000" pitchFamily="2" charset="2"/>
              <a:buChar char="q"/>
            </a:pPr>
            <a:r>
              <a:rPr lang="en-US" sz="2400" dirty="0" smtClean="0">
                <a:latin typeface="Roboto" panose="020B0604020202020204" charset="0"/>
                <a:ea typeface="Roboto" panose="020B0604020202020204" charset="0"/>
              </a:rPr>
              <a:t>Since </a:t>
            </a:r>
            <a:r>
              <a:rPr lang="en-US" sz="2400" dirty="0">
                <a:latin typeface="Roboto" panose="020B0604020202020204" charset="0"/>
                <a:ea typeface="Roboto" panose="020B0604020202020204" charset="0"/>
              </a:rPr>
              <a:t>the 1990‘s and 2000’s, very successful satellite missions were launched, for example ERS 1 and 2, ENVISAT and ALOS provided large amounts of data to scientists, commercial users and public authorities.</a:t>
            </a:r>
          </a:p>
          <a:p>
            <a:pPr algn="just"/>
            <a:endParaRPr lang="en-US" sz="2400" dirty="0">
              <a:latin typeface="Roboto" panose="020B0604020202020204" charset="0"/>
              <a:ea typeface="Roboto" panose="020B0604020202020204" charset="0"/>
            </a:endParaRPr>
          </a:p>
          <a:p>
            <a:pPr marL="342900" indent="-342900" algn="just">
              <a:buFont typeface="Wingdings" panose="05000000000000000000" pitchFamily="2" charset="2"/>
              <a:buChar char="q"/>
            </a:pPr>
            <a:r>
              <a:rPr lang="en-US" sz="2400" dirty="0" smtClean="0">
                <a:latin typeface="Roboto" panose="020B0604020202020204" charset="0"/>
                <a:ea typeface="Roboto" panose="020B0604020202020204" charset="0"/>
              </a:rPr>
              <a:t>The </a:t>
            </a:r>
            <a:r>
              <a:rPr lang="en-US" sz="2400" dirty="0">
                <a:latin typeface="Roboto" panose="020B0604020202020204" charset="0"/>
                <a:ea typeface="Roboto" panose="020B0604020202020204" charset="0"/>
              </a:rPr>
              <a:t>establishment of spaceborne sensors with different frequency bands also increased the potential of radar remote sensing to contribute to many scientific endeavors. </a:t>
            </a:r>
          </a:p>
        </p:txBody>
      </p:sp>
      <p:pic>
        <p:nvPicPr>
          <p:cNvPr id="5" name="Picture 4"/>
          <p:cNvPicPr>
            <a:picLocks noChangeAspect="1"/>
          </p:cNvPicPr>
          <p:nvPr/>
        </p:nvPicPr>
        <p:blipFill>
          <a:blip r:embed="rId3"/>
          <a:stretch>
            <a:fillRect/>
          </a:stretch>
        </p:blipFill>
        <p:spPr>
          <a:xfrm>
            <a:off x="402205" y="5848141"/>
            <a:ext cx="11598876" cy="1009859"/>
          </a:xfrm>
          <a:prstGeom prst="rect">
            <a:avLst/>
          </a:prstGeom>
        </p:spPr>
      </p:pic>
    </p:spTree>
    <p:extLst>
      <p:ext uri="{BB962C8B-B14F-4D97-AF65-F5344CB8AC3E}">
        <p14:creationId xmlns:p14="http://schemas.microsoft.com/office/powerpoint/2010/main" val="17604296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3" name="Picture 2"/>
          <p:cNvPicPr/>
          <p:nvPr/>
        </p:nvPicPr>
        <p:blipFill>
          <a:blip r:embed="rId3"/>
          <a:stretch>
            <a:fillRect/>
          </a:stretch>
        </p:blipFill>
        <p:spPr>
          <a:xfrm>
            <a:off x="271849" y="156519"/>
            <a:ext cx="11664778" cy="6701481"/>
          </a:xfrm>
          <a:prstGeom prst="rect">
            <a:avLst/>
          </a:prstGeom>
        </p:spPr>
      </p:pic>
    </p:spTree>
    <p:extLst>
      <p:ext uri="{BB962C8B-B14F-4D97-AF65-F5344CB8AC3E}">
        <p14:creationId xmlns:p14="http://schemas.microsoft.com/office/powerpoint/2010/main" val="66933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9" name="Google Shape;69;p14"/>
          <p:cNvSpPr txBox="1"/>
          <p:nvPr/>
        </p:nvSpPr>
        <p:spPr>
          <a:xfrm>
            <a:off x="281731" y="65902"/>
            <a:ext cx="4076086" cy="866505"/>
          </a:xfrm>
          <a:prstGeom prst="rect">
            <a:avLst/>
          </a:prstGeom>
          <a:noFill/>
          <a:ln>
            <a:noFill/>
          </a:ln>
        </p:spPr>
        <p:txBody>
          <a:bodyPr spcFirstLastPara="1" wrap="square" lIns="91425" tIns="91425" rIns="91425" bIns="91425" anchor="ctr" anchorCtr="0">
            <a:noAutofit/>
          </a:bodyPr>
          <a:lstStyle/>
          <a:p>
            <a:r>
              <a:rPr lang="en-US" sz="3600" b="1"/>
              <a:t>What is Radar?</a:t>
            </a:r>
            <a:endParaRPr lang="en-US" sz="3600"/>
          </a:p>
        </p:txBody>
      </p:sp>
      <p:sp>
        <p:nvSpPr>
          <p:cNvPr id="5" name="Rectangle 4"/>
          <p:cNvSpPr/>
          <p:nvPr/>
        </p:nvSpPr>
        <p:spPr>
          <a:xfrm>
            <a:off x="354228" y="1351313"/>
            <a:ext cx="11450593" cy="4524315"/>
          </a:xfrm>
          <a:prstGeom prst="rect">
            <a:avLst/>
          </a:prstGeom>
        </p:spPr>
        <p:txBody>
          <a:bodyPr wrap="square">
            <a:spAutoFit/>
          </a:bodyPr>
          <a:lstStyle/>
          <a:p>
            <a:r>
              <a:rPr lang="en-US" sz="3200" dirty="0"/>
              <a:t>The acronym </a:t>
            </a:r>
            <a:r>
              <a:rPr lang="en-US" sz="3200" b="1" dirty="0"/>
              <a:t>Radar </a:t>
            </a:r>
            <a:r>
              <a:rPr lang="en-US" sz="3200" dirty="0"/>
              <a:t>stands for </a:t>
            </a:r>
            <a:r>
              <a:rPr lang="en-US" sz="3200" b="1" dirty="0">
                <a:solidFill>
                  <a:srgbClr val="FF0000"/>
                </a:solidFill>
              </a:rPr>
              <a:t>RA</a:t>
            </a:r>
            <a:r>
              <a:rPr lang="en-US" sz="3200" dirty="0"/>
              <a:t>dio </a:t>
            </a:r>
            <a:r>
              <a:rPr lang="en-US" sz="3200" b="1" dirty="0">
                <a:solidFill>
                  <a:srgbClr val="FF0000"/>
                </a:solidFill>
              </a:rPr>
              <a:t>D</a:t>
            </a:r>
            <a:r>
              <a:rPr lang="en-US" sz="3200" dirty="0"/>
              <a:t>etection </a:t>
            </a:r>
            <a:r>
              <a:rPr lang="en-US" sz="3200" b="1" dirty="0">
                <a:solidFill>
                  <a:srgbClr val="FF0000"/>
                </a:solidFill>
              </a:rPr>
              <a:t>A</a:t>
            </a:r>
            <a:r>
              <a:rPr lang="en-US" sz="3200" dirty="0"/>
              <a:t>nd </a:t>
            </a:r>
            <a:r>
              <a:rPr lang="en-US" sz="3200" b="1" dirty="0">
                <a:solidFill>
                  <a:srgbClr val="FF0000"/>
                </a:solidFill>
              </a:rPr>
              <a:t>R</a:t>
            </a:r>
            <a:r>
              <a:rPr lang="en-US" sz="3200" dirty="0"/>
              <a:t>anging. </a:t>
            </a:r>
            <a:endParaRPr lang="en-US" sz="3200" dirty="0" smtClean="0"/>
          </a:p>
          <a:p>
            <a:endParaRPr lang="en-US" sz="3200" dirty="0" smtClean="0"/>
          </a:p>
          <a:p>
            <a:endParaRPr lang="en-US" sz="3200" dirty="0"/>
          </a:p>
          <a:p>
            <a:pPr marL="457200" indent="-457200">
              <a:buFont typeface="Wingdings" panose="05000000000000000000" pitchFamily="2" charset="2"/>
              <a:buChar char="q"/>
            </a:pPr>
            <a:r>
              <a:rPr lang="en-US" sz="3200" dirty="0" smtClean="0"/>
              <a:t>It </a:t>
            </a:r>
            <a:r>
              <a:rPr lang="en-US" sz="3200" dirty="0"/>
              <a:t>describes systems that are </a:t>
            </a:r>
            <a:r>
              <a:rPr lang="en-US" sz="3200" i="1" dirty="0"/>
              <a:t>actively</a:t>
            </a:r>
            <a:r>
              <a:rPr lang="en-US" sz="3200" dirty="0"/>
              <a:t> sending electromagnetic microwaves from a satellite or an aircraft. </a:t>
            </a:r>
            <a:endParaRPr lang="en-US" sz="3200" dirty="0" smtClean="0"/>
          </a:p>
          <a:p>
            <a:pPr marL="457200" indent="-457200">
              <a:buFont typeface="Wingdings" panose="05000000000000000000" pitchFamily="2" charset="2"/>
              <a:buChar char="q"/>
            </a:pPr>
            <a:endParaRPr lang="en-US" sz="3200" dirty="0" smtClean="0"/>
          </a:p>
          <a:p>
            <a:pPr marL="457200" indent="-457200">
              <a:buFont typeface="Wingdings" panose="05000000000000000000" pitchFamily="2" charset="2"/>
              <a:buChar char="q"/>
            </a:pPr>
            <a:endParaRPr lang="en-US" sz="3200" dirty="0"/>
          </a:p>
          <a:p>
            <a:pPr marL="457200" indent="-457200" algn="just">
              <a:buFont typeface="Wingdings" panose="05000000000000000000" pitchFamily="2" charset="2"/>
              <a:buChar char="q"/>
            </a:pPr>
            <a:r>
              <a:rPr lang="en-US" sz="3200" dirty="0" smtClean="0"/>
              <a:t>A </a:t>
            </a:r>
            <a:r>
              <a:rPr lang="en-US" sz="3200" dirty="0"/>
              <a:t>radar antenna is receiving the </a:t>
            </a:r>
            <a:r>
              <a:rPr lang="en-US" sz="3200" i="1" dirty="0"/>
              <a:t>echoes</a:t>
            </a:r>
            <a:r>
              <a:rPr lang="en-US" sz="3200" dirty="0"/>
              <a:t> that are backscattered from the Earth or ocean surface.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3" name="Rectangle 2"/>
          <p:cNvSpPr/>
          <p:nvPr/>
        </p:nvSpPr>
        <p:spPr>
          <a:xfrm>
            <a:off x="4672373" y="3275112"/>
            <a:ext cx="2717411" cy="646331"/>
          </a:xfrm>
          <a:prstGeom prst="rect">
            <a:avLst/>
          </a:prstGeom>
        </p:spPr>
        <p:txBody>
          <a:bodyPr wrap="none">
            <a:spAutoFit/>
          </a:bodyPr>
          <a:lstStyle/>
          <a:p>
            <a:r>
              <a:rPr lang="en-US" sz="3600" dirty="0" smtClean="0">
                <a:latin typeface="Roboto" panose="020B0604020202020204" charset="0"/>
                <a:ea typeface="Roboto" panose="020B0604020202020204" charset="0"/>
              </a:rPr>
              <a:t>THANK YOU</a:t>
            </a:r>
            <a:endParaRPr lang="en-US" sz="3600" dirty="0"/>
          </a:p>
        </p:txBody>
      </p:sp>
      <p:pic>
        <p:nvPicPr>
          <p:cNvPr id="4" name="Picture 3"/>
          <p:cNvPicPr>
            <a:picLocks noChangeAspect="1"/>
          </p:cNvPicPr>
          <p:nvPr/>
        </p:nvPicPr>
        <p:blipFill>
          <a:blip r:embed="rId3"/>
          <a:stretch>
            <a:fillRect/>
          </a:stretch>
        </p:blipFill>
        <p:spPr>
          <a:xfrm>
            <a:off x="378941" y="5582103"/>
            <a:ext cx="11598876" cy="1275897"/>
          </a:xfrm>
          <a:prstGeom prst="rect">
            <a:avLst/>
          </a:prstGeom>
        </p:spPr>
      </p:pic>
    </p:spTree>
    <p:extLst>
      <p:ext uri="{BB962C8B-B14F-4D97-AF65-F5344CB8AC3E}">
        <p14:creationId xmlns:p14="http://schemas.microsoft.com/office/powerpoint/2010/main" val="9656276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5" name="Rectangle 4">
            <a:extLst>
              <a:ext uri="{FF2B5EF4-FFF2-40B4-BE49-F238E27FC236}">
                <a16:creationId xmlns:a16="http://schemas.microsoft.com/office/drawing/2014/main" xmlns="" id="{4733DB65-F9C5-4300-A4ED-7D78A70109D5}"/>
              </a:ext>
            </a:extLst>
          </p:cNvPr>
          <p:cNvSpPr/>
          <p:nvPr/>
        </p:nvSpPr>
        <p:spPr>
          <a:xfrm>
            <a:off x="436281" y="123801"/>
            <a:ext cx="4358140" cy="523220"/>
          </a:xfrm>
          <a:prstGeom prst="rect">
            <a:avLst/>
          </a:prstGeom>
        </p:spPr>
        <p:txBody>
          <a:bodyPr wrap="square">
            <a:spAutoFit/>
          </a:bodyPr>
          <a:lstStyle/>
          <a:p>
            <a:r>
              <a:rPr lang="en-US" sz="2800" b="1" dirty="0" smtClean="0">
                <a:latin typeface="Roboto" panose="020B0604020202020204" charset="0"/>
                <a:ea typeface="Roboto" panose="020B0604020202020204" charset="0"/>
              </a:rPr>
              <a:t>What </a:t>
            </a:r>
            <a:r>
              <a:rPr lang="en-US" sz="2800" b="1" dirty="0">
                <a:latin typeface="Roboto" panose="020B0604020202020204" charset="0"/>
                <a:ea typeface="Roboto" panose="020B0604020202020204" charset="0"/>
              </a:rPr>
              <a:t>are microwaves</a:t>
            </a:r>
            <a:r>
              <a:rPr lang="en-US" sz="2800" b="1" dirty="0" smtClean="0">
                <a:latin typeface="Roboto" panose="020B0604020202020204" charset="0"/>
                <a:ea typeface="Roboto" panose="020B0604020202020204" charset="0"/>
              </a:rPr>
              <a:t>?</a:t>
            </a:r>
            <a:endParaRPr lang="en-US" sz="2800" b="1" dirty="0">
              <a:latin typeface="Roboto" panose="020B0604020202020204" charset="0"/>
              <a:ea typeface="Roboto" panose="020B0604020202020204" charset="0"/>
            </a:endParaRPr>
          </a:p>
        </p:txBody>
      </p:sp>
      <p:sp>
        <p:nvSpPr>
          <p:cNvPr id="3" name="Rectangle 2"/>
          <p:cNvSpPr/>
          <p:nvPr/>
        </p:nvSpPr>
        <p:spPr>
          <a:xfrm>
            <a:off x="1029730" y="860166"/>
            <a:ext cx="9778314" cy="4401205"/>
          </a:xfrm>
          <a:prstGeom prst="rect">
            <a:avLst/>
          </a:prstGeom>
        </p:spPr>
        <p:txBody>
          <a:bodyPr wrap="square">
            <a:spAutoFit/>
          </a:bodyPr>
          <a:lstStyle/>
          <a:p>
            <a:pPr algn="just"/>
            <a:r>
              <a:rPr lang="en-US" sz="2800" dirty="0">
                <a:latin typeface="Roboto" panose="020B0604020202020204" charset="0"/>
                <a:ea typeface="Roboto" panose="020B0604020202020204" charset="0"/>
              </a:rPr>
              <a:t>Microwaves are </a:t>
            </a:r>
            <a:r>
              <a:rPr lang="en-US" sz="2800" dirty="0">
                <a:solidFill>
                  <a:srgbClr val="C00000"/>
                </a:solidFill>
                <a:latin typeface="Roboto" panose="020B0604020202020204" charset="0"/>
                <a:ea typeface="Roboto" panose="020B0604020202020204" charset="0"/>
              </a:rPr>
              <a:t>electromagnetic radiation</a:t>
            </a:r>
            <a:r>
              <a:rPr lang="en-US" sz="2800" dirty="0">
                <a:latin typeface="Roboto" panose="020B0604020202020204" charset="0"/>
                <a:ea typeface="Roboto" panose="020B0604020202020204" charset="0"/>
              </a:rPr>
              <a:t>. </a:t>
            </a:r>
            <a:endParaRPr lang="en-US" sz="2800" dirty="0" smtClean="0">
              <a:latin typeface="Roboto" panose="020B0604020202020204" charset="0"/>
              <a:ea typeface="Roboto" panose="020B0604020202020204" charset="0"/>
            </a:endParaRPr>
          </a:p>
          <a:p>
            <a:pPr algn="just"/>
            <a:endParaRPr lang="en-US" sz="2800" dirty="0" smtClean="0">
              <a:latin typeface="Roboto" panose="020B0604020202020204" charset="0"/>
              <a:ea typeface="Roboto" panose="020B0604020202020204" charset="0"/>
            </a:endParaRPr>
          </a:p>
          <a:p>
            <a:pPr algn="just"/>
            <a:endParaRPr lang="en-US" sz="2800" dirty="0">
              <a:latin typeface="Roboto" panose="020B0604020202020204" charset="0"/>
              <a:ea typeface="Roboto" panose="020B0604020202020204" charset="0"/>
            </a:endParaRPr>
          </a:p>
          <a:p>
            <a:pPr algn="just"/>
            <a:r>
              <a:rPr lang="en-US" sz="2800" dirty="0" smtClean="0">
                <a:latin typeface="Roboto" panose="020B0604020202020204" charset="0"/>
                <a:ea typeface="Roboto" panose="020B0604020202020204" charset="0"/>
              </a:rPr>
              <a:t>Their </a:t>
            </a:r>
            <a:r>
              <a:rPr lang="en-US" sz="2800" dirty="0">
                <a:latin typeface="Roboto" panose="020B0604020202020204" charset="0"/>
                <a:ea typeface="Roboto" panose="020B0604020202020204" charset="0"/>
              </a:rPr>
              <a:t>wavelength can vary between a few millimeters up to one meter. </a:t>
            </a:r>
            <a:endParaRPr lang="en-US" sz="2800" dirty="0" smtClean="0">
              <a:latin typeface="Roboto" panose="020B0604020202020204" charset="0"/>
              <a:ea typeface="Roboto" panose="020B0604020202020204" charset="0"/>
            </a:endParaRPr>
          </a:p>
          <a:p>
            <a:pPr algn="just"/>
            <a:endParaRPr lang="en-US" sz="2800" dirty="0">
              <a:latin typeface="Roboto" panose="020B0604020202020204" charset="0"/>
              <a:ea typeface="Roboto" panose="020B0604020202020204" charset="0"/>
            </a:endParaRPr>
          </a:p>
          <a:p>
            <a:pPr algn="just"/>
            <a:endParaRPr lang="en-US" sz="2800" dirty="0" smtClean="0">
              <a:latin typeface="Roboto" panose="020B0604020202020204" charset="0"/>
              <a:ea typeface="Roboto" panose="020B0604020202020204" charset="0"/>
            </a:endParaRPr>
          </a:p>
          <a:p>
            <a:pPr algn="just"/>
            <a:endParaRPr lang="en-US" sz="2800" dirty="0" smtClean="0">
              <a:latin typeface="Roboto" panose="020B0604020202020204" charset="0"/>
              <a:ea typeface="Roboto" panose="020B0604020202020204" charset="0"/>
            </a:endParaRPr>
          </a:p>
          <a:p>
            <a:pPr algn="just"/>
            <a:r>
              <a:rPr lang="en-US" sz="2800" dirty="0" smtClean="0">
                <a:latin typeface="Roboto" panose="020B0604020202020204" charset="0"/>
                <a:ea typeface="Roboto" panose="020B0604020202020204" charset="0"/>
              </a:rPr>
              <a:t>In </a:t>
            </a:r>
            <a:r>
              <a:rPr lang="en-US" sz="2800" dirty="0">
                <a:latin typeface="Roboto" panose="020B0604020202020204" charset="0"/>
                <a:ea typeface="Roboto" panose="020B0604020202020204" charset="0"/>
              </a:rPr>
              <a:t>the electromagnetic spectrum they can be found between the longer radio waves and the shorter infrared waves.</a:t>
            </a:r>
            <a:endParaRPr lang="en-US" sz="2800" dirty="0">
              <a:effectLst/>
              <a:latin typeface="Roboto" panose="020B0604020202020204" charset="0"/>
              <a:ea typeface="Roboto" panose="020B0604020202020204" charset="0"/>
            </a:endParaRPr>
          </a:p>
        </p:txBody>
      </p:sp>
      <p:pic>
        <p:nvPicPr>
          <p:cNvPr id="6" name="Picture 5"/>
          <p:cNvPicPr>
            <a:picLocks noChangeAspect="1"/>
          </p:cNvPicPr>
          <p:nvPr/>
        </p:nvPicPr>
        <p:blipFill>
          <a:blip r:embed="rId3"/>
          <a:stretch>
            <a:fillRect/>
          </a:stretch>
        </p:blipFill>
        <p:spPr>
          <a:xfrm>
            <a:off x="378941" y="5602199"/>
            <a:ext cx="11598876" cy="127589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5" name="Rectangle 4"/>
          <p:cNvSpPr/>
          <p:nvPr/>
        </p:nvSpPr>
        <p:spPr>
          <a:xfrm>
            <a:off x="4154608" y="6183068"/>
            <a:ext cx="3882794" cy="584775"/>
          </a:xfrm>
          <a:prstGeom prst="rect">
            <a:avLst/>
          </a:prstGeom>
        </p:spPr>
        <p:txBody>
          <a:bodyPr wrap="none">
            <a:spAutoFit/>
          </a:bodyPr>
          <a:lstStyle/>
          <a:p>
            <a:pPr algn="just">
              <a:lnSpc>
                <a:spcPct val="150000"/>
              </a:lnSpc>
              <a:spcAft>
                <a:spcPts val="800"/>
              </a:spcAft>
            </a:pPr>
            <a:r>
              <a:rPr lang="en-US" sz="2400" dirty="0" smtClean="0">
                <a:latin typeface="Roboto" panose="020B0604020202020204" charset="0"/>
                <a:ea typeface="Roboto" panose="020B0604020202020204" charset="0"/>
                <a:cs typeface="Times New Roman" panose="02020603050405020304" pitchFamily="18" charset="0"/>
              </a:rPr>
              <a:t>Electromagnetic spectrum.</a:t>
            </a:r>
            <a:endParaRPr lang="en-US" sz="2400" dirty="0">
              <a:effectLst/>
              <a:latin typeface="Roboto" panose="020B0604020202020204" charset="0"/>
              <a:ea typeface="Roboto" panose="020B0604020202020204" charset="0"/>
              <a:cs typeface="Times New Roman" panose="02020603050405020304" pitchFamily="18" charset="0"/>
            </a:endParaRPr>
          </a:p>
        </p:txBody>
      </p:sp>
      <p:pic>
        <p:nvPicPr>
          <p:cNvPr id="6" name="Picture 5" descr="https://eo-college.org/wp-content/uploads/2017/09/electromagnetic-spectrum-nasa.jpe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4184" y="304799"/>
            <a:ext cx="11714205" cy="5947719"/>
          </a:xfrm>
          <a:prstGeom prst="rect">
            <a:avLst/>
          </a:prstGeom>
          <a:noFill/>
          <a:ln>
            <a:noFill/>
          </a:ln>
        </p:spPr>
      </p:pic>
    </p:spTree>
    <p:extLst>
      <p:ext uri="{BB962C8B-B14F-4D97-AF65-F5344CB8AC3E}">
        <p14:creationId xmlns:p14="http://schemas.microsoft.com/office/powerpoint/2010/main" val="2918217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2" name="Rectangle 1"/>
          <p:cNvSpPr/>
          <p:nvPr/>
        </p:nvSpPr>
        <p:spPr>
          <a:xfrm>
            <a:off x="493158" y="152971"/>
            <a:ext cx="5088252" cy="523220"/>
          </a:xfrm>
          <a:prstGeom prst="rect">
            <a:avLst/>
          </a:prstGeom>
        </p:spPr>
        <p:txBody>
          <a:bodyPr wrap="none">
            <a:spAutoFit/>
          </a:bodyPr>
          <a:lstStyle/>
          <a:p>
            <a:r>
              <a:rPr lang="en-US" sz="2800" b="1" dirty="0">
                <a:latin typeface="Roboto" panose="020B0604020202020204" charset="0"/>
                <a:ea typeface="Roboto" panose="020B0604020202020204" charset="0"/>
              </a:rPr>
              <a:t>Why we need Radar satellites?</a:t>
            </a:r>
            <a:endParaRPr lang="en-US" sz="2800" b="1" dirty="0">
              <a:effectLst/>
              <a:latin typeface="Roboto" panose="020B0604020202020204" charset="0"/>
              <a:ea typeface="Roboto" panose="020B0604020202020204" charset="0"/>
            </a:endParaRPr>
          </a:p>
        </p:txBody>
      </p:sp>
      <p:sp>
        <p:nvSpPr>
          <p:cNvPr id="3" name="Rectangle 2"/>
          <p:cNvSpPr/>
          <p:nvPr/>
        </p:nvSpPr>
        <p:spPr>
          <a:xfrm>
            <a:off x="873211" y="1317705"/>
            <a:ext cx="10742140" cy="3970318"/>
          </a:xfrm>
          <a:prstGeom prst="rect">
            <a:avLst/>
          </a:prstGeom>
        </p:spPr>
        <p:txBody>
          <a:bodyPr wrap="square">
            <a:spAutoFit/>
          </a:bodyPr>
          <a:lstStyle/>
          <a:p>
            <a:pPr marL="342900" indent="-342900" algn="just">
              <a:lnSpc>
                <a:spcPct val="150000"/>
              </a:lnSpc>
              <a:buFont typeface="Wingdings" panose="05000000000000000000" pitchFamily="2" charset="2"/>
              <a:buChar char="v"/>
            </a:pPr>
            <a:r>
              <a:rPr lang="en-US" sz="2400" dirty="0">
                <a:latin typeface="Roboto" panose="020B0604020202020204" charset="0"/>
                <a:ea typeface="Roboto" panose="020B0604020202020204" charset="0"/>
              </a:rPr>
              <a:t>Radar technology offers unique features that help to </a:t>
            </a:r>
            <a:r>
              <a:rPr lang="en-US" sz="2400" b="1" dirty="0">
                <a:latin typeface="Roboto" panose="020B0604020202020204" charset="0"/>
                <a:ea typeface="Roboto" panose="020B0604020202020204" charset="0"/>
              </a:rPr>
              <a:t>overcome the shortcomings of optical remote sensing systems</a:t>
            </a:r>
            <a:r>
              <a:rPr lang="en-US" sz="2400" dirty="0">
                <a:latin typeface="Roboto" panose="020B0604020202020204" charset="0"/>
                <a:ea typeface="Roboto" panose="020B0604020202020204" charset="0"/>
              </a:rPr>
              <a:t> and complement the information collected by such systems. </a:t>
            </a:r>
            <a:endParaRPr lang="en-US" sz="2400" dirty="0" smtClean="0">
              <a:latin typeface="Roboto" panose="020B0604020202020204" charset="0"/>
              <a:ea typeface="Roboto" panose="020B0604020202020204" charset="0"/>
            </a:endParaRPr>
          </a:p>
          <a:p>
            <a:pPr marL="342900" indent="-342900" algn="just">
              <a:lnSpc>
                <a:spcPct val="150000"/>
              </a:lnSpc>
              <a:buFont typeface="Wingdings" panose="05000000000000000000" pitchFamily="2" charset="2"/>
              <a:buChar char="v"/>
            </a:pPr>
            <a:endParaRPr lang="en-US" sz="2400" dirty="0">
              <a:latin typeface="Roboto" panose="020B0604020202020204" charset="0"/>
              <a:ea typeface="Roboto" panose="020B0604020202020204" charset="0"/>
            </a:endParaRPr>
          </a:p>
          <a:p>
            <a:pPr marL="342900" indent="-342900" algn="just">
              <a:lnSpc>
                <a:spcPct val="150000"/>
              </a:lnSpc>
              <a:buFont typeface="Wingdings" panose="05000000000000000000" pitchFamily="2" charset="2"/>
              <a:buChar char="v"/>
            </a:pPr>
            <a:r>
              <a:rPr lang="en-US" sz="2400" dirty="0" smtClean="0">
                <a:latin typeface="Roboto" panose="020B0604020202020204" charset="0"/>
                <a:ea typeface="Roboto" panose="020B0604020202020204" charset="0"/>
              </a:rPr>
              <a:t>The </a:t>
            </a:r>
            <a:r>
              <a:rPr lang="en-US" sz="2400" dirty="0">
                <a:latin typeface="Roboto" panose="020B0604020202020204" charset="0"/>
                <a:ea typeface="Roboto" panose="020B0604020202020204" charset="0"/>
              </a:rPr>
              <a:t>independence of radar to </a:t>
            </a:r>
            <a:r>
              <a:rPr lang="en-US" sz="2400" b="1" dirty="0">
                <a:solidFill>
                  <a:srgbClr val="FF0000"/>
                </a:solidFill>
                <a:latin typeface="Roboto" panose="020B0604020202020204" charset="0"/>
                <a:ea typeface="Roboto" panose="020B0604020202020204" charset="0"/>
              </a:rPr>
              <a:t>solar illumination </a:t>
            </a:r>
            <a:r>
              <a:rPr lang="en-US" sz="2400" dirty="0">
                <a:latin typeface="Roboto" panose="020B0604020202020204" charset="0"/>
                <a:ea typeface="Roboto" panose="020B0604020202020204" charset="0"/>
              </a:rPr>
              <a:t>and </a:t>
            </a:r>
            <a:r>
              <a:rPr lang="en-US" sz="2400" b="1" dirty="0">
                <a:solidFill>
                  <a:srgbClr val="FF0000"/>
                </a:solidFill>
                <a:latin typeface="Roboto" panose="020B0604020202020204" charset="0"/>
                <a:ea typeface="Roboto" panose="020B0604020202020204" charset="0"/>
              </a:rPr>
              <a:t>weather</a:t>
            </a:r>
            <a:r>
              <a:rPr lang="en-US" sz="2400" dirty="0">
                <a:latin typeface="Roboto" panose="020B0604020202020204" charset="0"/>
                <a:ea typeface="Roboto" panose="020B0604020202020204" charset="0"/>
              </a:rPr>
              <a:t> are major advantages. Radar acquisitions of the surface of the Earth are possible both day and night, regardless of cloud cover</a:t>
            </a:r>
            <a:r>
              <a:rPr lang="en-US" sz="2400" dirty="0" smtClean="0">
                <a:latin typeface="Roboto" panose="020B0604020202020204" charset="0"/>
                <a:ea typeface="Roboto" panose="020B0604020202020204" charset="0"/>
              </a:rPr>
              <a:t>.</a:t>
            </a:r>
          </a:p>
        </p:txBody>
      </p:sp>
      <p:pic>
        <p:nvPicPr>
          <p:cNvPr id="4" name="Picture 3"/>
          <p:cNvPicPr>
            <a:picLocks noChangeAspect="1"/>
          </p:cNvPicPr>
          <p:nvPr/>
        </p:nvPicPr>
        <p:blipFill>
          <a:blip r:embed="rId3"/>
          <a:stretch>
            <a:fillRect/>
          </a:stretch>
        </p:blipFill>
        <p:spPr>
          <a:xfrm>
            <a:off x="362465" y="5577016"/>
            <a:ext cx="11598876" cy="118213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2" name="Rectangle 1"/>
          <p:cNvSpPr/>
          <p:nvPr/>
        </p:nvSpPr>
        <p:spPr>
          <a:xfrm>
            <a:off x="337751" y="172994"/>
            <a:ext cx="8147222" cy="6001643"/>
          </a:xfrm>
          <a:prstGeom prst="rect">
            <a:avLst/>
          </a:prstGeom>
        </p:spPr>
        <p:txBody>
          <a:bodyPr wrap="square">
            <a:spAutoFit/>
          </a:bodyPr>
          <a:lstStyle/>
          <a:p>
            <a:r>
              <a:rPr lang="en-US" sz="2400" b="1" dirty="0"/>
              <a:t>A brief history of radar remote sensing</a:t>
            </a:r>
          </a:p>
          <a:p>
            <a:r>
              <a:rPr lang="en-US" sz="2400" b="1" i="1" dirty="0"/>
              <a:t>First satellite radar (1978)</a:t>
            </a:r>
          </a:p>
          <a:p>
            <a:pPr algn="just"/>
            <a:endParaRPr lang="en-US" sz="2400" dirty="0" smtClean="0"/>
          </a:p>
          <a:p>
            <a:pPr algn="just"/>
            <a:r>
              <a:rPr lang="en-US" sz="2400" dirty="0" smtClean="0"/>
              <a:t>Seasat </a:t>
            </a:r>
            <a:r>
              <a:rPr lang="en-US" sz="2400" dirty="0"/>
              <a:t>was the first (civilian) spaceborne imaging radar</a:t>
            </a:r>
            <a:r>
              <a:rPr lang="en-US" sz="2400" dirty="0" smtClean="0"/>
              <a:t>.</a:t>
            </a:r>
          </a:p>
          <a:p>
            <a:pPr algn="just"/>
            <a:endParaRPr lang="en-US" sz="2400" dirty="0" smtClean="0"/>
          </a:p>
          <a:p>
            <a:pPr algn="just"/>
            <a:endParaRPr lang="en-US" sz="2400" dirty="0"/>
          </a:p>
          <a:p>
            <a:pPr algn="just"/>
            <a:r>
              <a:rPr lang="en-US" sz="2400" dirty="0" smtClean="0"/>
              <a:t>Seasat </a:t>
            </a:r>
            <a:r>
              <a:rPr lang="en-US" sz="2400" dirty="0"/>
              <a:t>flew a microwave altimeter and a multi-beam scatterometer (the Seasat-A Satellite Scatterometer, or SASS) primarily aimed at studying the oceans, as well as the first civilian spaceborne imaging synthetic aperture radar. </a:t>
            </a:r>
            <a:endParaRPr lang="en-US" sz="2400" dirty="0" smtClean="0"/>
          </a:p>
          <a:p>
            <a:pPr algn="just"/>
            <a:endParaRPr lang="en-US" sz="2400" dirty="0" smtClean="0"/>
          </a:p>
          <a:p>
            <a:pPr algn="just"/>
            <a:endParaRPr lang="en-US" sz="2400" dirty="0"/>
          </a:p>
          <a:p>
            <a:pPr algn="just"/>
            <a:r>
              <a:rPr lang="en-US" sz="2400" dirty="0" smtClean="0"/>
              <a:t>Despite </a:t>
            </a:r>
            <a:r>
              <a:rPr lang="en-US" sz="2400" dirty="0"/>
              <a:t>lasting only a few months, the Seasat instrument clearly defined a niche role for active microwave instruments in studying the ocean at a range of scales.</a:t>
            </a:r>
          </a:p>
        </p:txBody>
      </p:sp>
      <p:pic>
        <p:nvPicPr>
          <p:cNvPr id="6" name="Picture 5" descr="???"/>
          <p:cNvPicPr/>
          <p:nvPr/>
        </p:nvPicPr>
        <p:blipFill>
          <a:blip r:embed="rId3">
            <a:extLst>
              <a:ext uri="{28A0092B-C50C-407E-A947-70E740481C1C}">
                <a14:useLocalDpi xmlns:a14="http://schemas.microsoft.com/office/drawing/2010/main" val="0"/>
              </a:ext>
            </a:extLst>
          </a:blip>
          <a:srcRect/>
          <a:stretch>
            <a:fillRect/>
          </a:stretch>
        </p:blipFill>
        <p:spPr bwMode="auto">
          <a:xfrm>
            <a:off x="9170507" y="1693133"/>
            <a:ext cx="2846705" cy="396626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2" name="Rectangle 1"/>
          <p:cNvSpPr/>
          <p:nvPr/>
        </p:nvSpPr>
        <p:spPr>
          <a:xfrm>
            <a:off x="215835" y="202399"/>
            <a:ext cx="5687776" cy="523220"/>
          </a:xfrm>
          <a:prstGeom prst="rect">
            <a:avLst/>
          </a:prstGeom>
        </p:spPr>
        <p:txBody>
          <a:bodyPr wrap="none">
            <a:spAutoFit/>
          </a:bodyPr>
          <a:lstStyle/>
          <a:p>
            <a:r>
              <a:rPr lang="en-US" sz="2800" b="1" dirty="0">
                <a:latin typeface="Roboto" panose="020B0604020202020204" charset="0"/>
                <a:ea typeface="Roboto" panose="020B0604020202020204" charset="0"/>
              </a:rPr>
              <a:t>What is an electromagnetic wave?</a:t>
            </a:r>
            <a:endParaRPr lang="en-US" sz="2800" b="1" dirty="0">
              <a:effectLst/>
              <a:latin typeface="Roboto" panose="020B0604020202020204" charset="0"/>
              <a:ea typeface="Roboto" panose="020B0604020202020204" charset="0"/>
            </a:endParaRPr>
          </a:p>
        </p:txBody>
      </p:sp>
      <p:sp>
        <p:nvSpPr>
          <p:cNvPr id="3" name="Rectangle 2"/>
          <p:cNvSpPr/>
          <p:nvPr/>
        </p:nvSpPr>
        <p:spPr>
          <a:xfrm>
            <a:off x="584886" y="628690"/>
            <a:ext cx="11121081" cy="1200329"/>
          </a:xfrm>
          <a:prstGeom prst="rect">
            <a:avLst/>
          </a:prstGeom>
        </p:spPr>
        <p:txBody>
          <a:bodyPr wrap="square">
            <a:spAutoFit/>
          </a:bodyPr>
          <a:lstStyle/>
          <a:p>
            <a:pPr algn="just"/>
            <a:r>
              <a:rPr lang="en-US" sz="2400" dirty="0" smtClean="0">
                <a:latin typeface="Roboto" panose="020B0604020202020204" charset="0"/>
                <a:ea typeface="Roboto" panose="020B0604020202020204" charset="0"/>
              </a:rPr>
              <a:t>In </a:t>
            </a:r>
            <a:r>
              <a:rPr lang="en-US" sz="2400" dirty="0">
                <a:latin typeface="Roboto" panose="020B0604020202020204" charset="0"/>
                <a:ea typeface="Roboto" panose="020B0604020202020204" charset="0"/>
              </a:rPr>
              <a:t>remote sensing, this radiation is often described with the help of the wave model, as opposed to the similarly popular corpuscular model, in which the properties of light are described with the concept of photons</a:t>
            </a:r>
            <a:r>
              <a:rPr lang="en-US" sz="2400" dirty="0" smtClean="0">
                <a:latin typeface="Roboto" panose="020B0604020202020204" charset="0"/>
                <a:ea typeface="Roboto" panose="020B0604020202020204" charset="0"/>
              </a:rPr>
              <a:t>.</a:t>
            </a:r>
            <a:endParaRPr lang="en-US" sz="2400" dirty="0" smtClean="0">
              <a:latin typeface="Roboto" panose="020B0604020202020204" charset="0"/>
              <a:ea typeface="Roboto" panose="020B0604020202020204" charset="0"/>
            </a:endParaRPr>
          </a:p>
        </p:txBody>
      </p:sp>
      <p:sp>
        <p:nvSpPr>
          <p:cNvPr id="4" name="Rectangle 4"/>
          <p:cNvSpPr>
            <a:spLocks noChangeArrowheads="1"/>
          </p:cNvSpPr>
          <p:nvPr/>
        </p:nvSpPr>
        <p:spPr bwMode="auto">
          <a:xfrm>
            <a:off x="6314711" y="1754878"/>
            <a:ext cx="603381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b="1" dirty="0">
                <a:solidFill>
                  <a:schemeClr val="accent2"/>
                </a:solidFill>
              </a:rPr>
              <a:t>Wave Model EMR</a:t>
            </a:r>
          </a:p>
          <a:p>
            <a:pPr eaLnBrk="1" hangingPunct="1">
              <a:spcBef>
                <a:spcPct val="0"/>
              </a:spcBef>
            </a:pPr>
            <a:r>
              <a:rPr lang="en-US" altLang="en-US" sz="2400" dirty="0" smtClean="0"/>
              <a:t>EM </a:t>
            </a:r>
            <a:r>
              <a:rPr lang="en-US" altLang="en-US" sz="2400" dirty="0"/>
              <a:t>propagate through space in the form of waves characterized by two fields: i.e. </a:t>
            </a:r>
            <a:r>
              <a:rPr lang="en-US" altLang="en-US" sz="2400" dirty="0">
                <a:solidFill>
                  <a:srgbClr val="FF0000"/>
                </a:solidFill>
              </a:rPr>
              <a:t>electric</a:t>
            </a:r>
            <a:r>
              <a:rPr lang="en-US" altLang="en-US" sz="2400" dirty="0"/>
              <a:t>  and </a:t>
            </a:r>
            <a:r>
              <a:rPr lang="en-US" altLang="en-US" sz="2400" dirty="0">
                <a:solidFill>
                  <a:srgbClr val="FF0000"/>
                </a:solidFill>
              </a:rPr>
              <a:t>magnetic</a:t>
            </a:r>
            <a:r>
              <a:rPr lang="en-US" altLang="en-US" sz="2400" dirty="0"/>
              <a:t> field. </a:t>
            </a:r>
          </a:p>
          <a:p>
            <a:pPr eaLnBrk="1" hangingPunct="1">
              <a:spcBef>
                <a:spcPct val="0"/>
              </a:spcBef>
            </a:pPr>
            <a:endParaRPr lang="en-US" altLang="en-US" sz="2400" dirty="0"/>
          </a:p>
          <a:p>
            <a:pPr eaLnBrk="1" hangingPunct="1">
              <a:spcBef>
                <a:spcPct val="0"/>
              </a:spcBef>
            </a:pPr>
            <a:r>
              <a:rPr lang="en-US" altLang="en-US" sz="2400" dirty="0"/>
              <a:t>They are perpendicular to each other and propagate through space at light speed. EM is characterized by wave</a:t>
            </a:r>
            <a:r>
              <a:rPr lang="ig-NG" altLang="en-US" sz="2400" dirty="0"/>
              <a:t> </a:t>
            </a:r>
            <a:r>
              <a:rPr lang="en-US" altLang="en-US" sz="2400" dirty="0"/>
              <a:t>length and frequency</a:t>
            </a:r>
            <a:r>
              <a:rPr lang="en-US" altLang="en-US" sz="2400" dirty="0" smtClean="0"/>
              <a:t>.</a:t>
            </a:r>
            <a:endParaRPr lang="ig-NG" altLang="en-US" sz="2400" dirty="0"/>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r="6451"/>
          <a:stretch>
            <a:fillRect/>
          </a:stretch>
        </p:blipFill>
        <p:spPr bwMode="auto">
          <a:xfrm>
            <a:off x="155392" y="3089765"/>
            <a:ext cx="5808662" cy="2957513"/>
          </a:xfrm>
          <a:prstGeom prst="rect">
            <a:avLst/>
          </a:prstGeom>
          <a:noFill/>
          <a:ln>
            <a:noFill/>
          </a:ln>
          <a:effectLst>
            <a:outerShdw dist="107763" dir="2700000"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4"/>
          <p:cNvSpPr>
            <a:spLocks noChangeArrowheads="1"/>
          </p:cNvSpPr>
          <p:nvPr/>
        </p:nvSpPr>
        <p:spPr bwMode="auto">
          <a:xfrm>
            <a:off x="6145426" y="5785972"/>
            <a:ext cx="981075" cy="284163"/>
          </a:xfrm>
          <a:prstGeom prst="rect">
            <a:avLst/>
          </a:prstGeom>
          <a:solidFill>
            <a:srgbClr val="1409F3"/>
          </a:solidFill>
          <a:ln w="12700">
            <a:solidFill>
              <a:schemeClr val="tx1"/>
            </a:solidFill>
            <a:miter lim="800000"/>
            <a:headEnd/>
            <a:tailEnd/>
          </a:ln>
          <a:effectLst>
            <a:outerShdw dist="107763" dir="2700000" algn="ctr" rotWithShape="0">
              <a:srgbClr val="000000"/>
            </a:outerShdw>
          </a:effectLst>
        </p:spPr>
        <p:txBody>
          <a:bodyPr wrap="none" lIns="90487" tIns="44450" rIns="90487" bIns="4445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1200" dirty="0">
                <a:solidFill>
                  <a:schemeClr val="bg1"/>
                </a:solidFill>
                <a:latin typeface="Times" panose="02020603050405020304" pitchFamily="18" charset="0"/>
              </a:rPr>
              <a:t>Jensen, 2000</a:t>
            </a:r>
            <a:endParaRPr lang="en-US" altLang="en-US" sz="2400" dirty="0">
              <a:solidFill>
                <a:schemeClr val="bg1"/>
              </a:solidFill>
              <a:latin typeface="Times" panose="02020603050405020304" pitchFamily="18" charset="0"/>
            </a:endParaRPr>
          </a:p>
        </p:txBody>
      </p:sp>
    </p:spTree>
    <p:extLst>
      <p:ext uri="{BB962C8B-B14F-4D97-AF65-F5344CB8AC3E}">
        <p14:creationId xmlns:p14="http://schemas.microsoft.com/office/powerpoint/2010/main" val="2887571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3" name="Rectangle 2"/>
          <p:cNvSpPr/>
          <p:nvPr/>
        </p:nvSpPr>
        <p:spPr>
          <a:xfrm>
            <a:off x="584886" y="628690"/>
            <a:ext cx="11121081" cy="5054782"/>
          </a:xfrm>
          <a:prstGeom prst="rect">
            <a:avLst/>
          </a:prstGeom>
        </p:spPr>
        <p:txBody>
          <a:bodyPr wrap="square">
            <a:spAutoFit/>
          </a:bodyPr>
          <a:lstStyle/>
          <a:p>
            <a:pPr algn="just">
              <a:lnSpc>
                <a:spcPct val="107000"/>
              </a:lnSpc>
              <a:spcAft>
                <a:spcPts val="800"/>
              </a:spcAft>
            </a:pPr>
            <a:r>
              <a:rPr lang="en-US" sz="2400" b="1" dirty="0" smtClean="0">
                <a:latin typeface="Roboto" panose="020B0604020202020204" charset="0"/>
                <a:ea typeface="Roboto" panose="020B0604020202020204" charset="0"/>
                <a:cs typeface="Times New Roman" panose="02020603050405020304" pitchFamily="18" charset="0"/>
              </a:rPr>
              <a:t>Energy</a:t>
            </a:r>
            <a:r>
              <a:rPr lang="en-US" sz="2400" dirty="0">
                <a:latin typeface="Roboto" panose="020B0604020202020204" charset="0"/>
                <a:ea typeface="Roboto" panose="020B0604020202020204" charset="0"/>
                <a:cs typeface="Times New Roman" panose="02020603050405020304" pitchFamily="18" charset="0"/>
              </a:rPr>
              <a:t>, a measure of the ability to do work, comes in many forms and can transform from one type to another. </a:t>
            </a:r>
            <a:endParaRPr lang="en-US" sz="2400" dirty="0" smtClean="0">
              <a:latin typeface="Roboto" panose="020B0604020202020204" charset="0"/>
              <a:ea typeface="Roboto" panose="020B0604020202020204" charset="0"/>
              <a:cs typeface="Times New Roman" panose="02020603050405020304" pitchFamily="18" charset="0"/>
            </a:endParaRPr>
          </a:p>
          <a:p>
            <a:pPr algn="just">
              <a:lnSpc>
                <a:spcPct val="107000"/>
              </a:lnSpc>
              <a:spcAft>
                <a:spcPts val="800"/>
              </a:spcAft>
            </a:pPr>
            <a:endParaRPr lang="en-US" sz="2400" dirty="0">
              <a:latin typeface="Roboto" panose="020B0604020202020204" charset="0"/>
              <a:ea typeface="Roboto" panose="020B0604020202020204" charset="0"/>
              <a:cs typeface="Times New Roman" panose="02020603050405020304" pitchFamily="18" charset="0"/>
            </a:endParaRPr>
          </a:p>
          <a:p>
            <a:pPr algn="just">
              <a:lnSpc>
                <a:spcPct val="107000"/>
              </a:lnSpc>
              <a:spcAft>
                <a:spcPts val="800"/>
              </a:spcAft>
            </a:pPr>
            <a:r>
              <a:rPr lang="en-US" sz="2400" dirty="0" smtClean="0">
                <a:latin typeface="Roboto" panose="020B0604020202020204" charset="0"/>
                <a:ea typeface="Roboto" panose="020B0604020202020204" charset="0"/>
                <a:cs typeface="Times New Roman" panose="02020603050405020304" pitchFamily="18" charset="0"/>
              </a:rPr>
              <a:t>Examples </a:t>
            </a:r>
            <a:r>
              <a:rPr lang="en-US" sz="2400" dirty="0">
                <a:latin typeface="Roboto" panose="020B0604020202020204" charset="0"/>
                <a:ea typeface="Roboto" panose="020B0604020202020204" charset="0"/>
                <a:cs typeface="Times New Roman" panose="02020603050405020304" pitchFamily="18" charset="0"/>
              </a:rPr>
              <a:t>of stored or potential energy include batteries and water behind a dam. </a:t>
            </a:r>
            <a:endParaRPr lang="en-US" sz="2400" dirty="0" smtClean="0">
              <a:latin typeface="Roboto" panose="020B0604020202020204" charset="0"/>
              <a:ea typeface="Roboto" panose="020B0604020202020204" charset="0"/>
              <a:cs typeface="Times New Roman" panose="02020603050405020304" pitchFamily="18" charset="0"/>
            </a:endParaRPr>
          </a:p>
          <a:p>
            <a:pPr algn="just">
              <a:lnSpc>
                <a:spcPct val="107000"/>
              </a:lnSpc>
              <a:spcAft>
                <a:spcPts val="800"/>
              </a:spcAft>
            </a:pPr>
            <a:endParaRPr lang="en-US" sz="2400" dirty="0" smtClean="0">
              <a:latin typeface="Roboto" panose="020B0604020202020204" charset="0"/>
              <a:ea typeface="Roboto" panose="020B0604020202020204" charset="0"/>
              <a:cs typeface="Times New Roman" panose="02020603050405020304" pitchFamily="18" charset="0"/>
            </a:endParaRPr>
          </a:p>
          <a:p>
            <a:pPr algn="just">
              <a:lnSpc>
                <a:spcPct val="107000"/>
              </a:lnSpc>
              <a:spcAft>
                <a:spcPts val="800"/>
              </a:spcAft>
            </a:pPr>
            <a:r>
              <a:rPr lang="en-US" sz="2400" dirty="0" smtClean="0">
                <a:latin typeface="Roboto" panose="020B0604020202020204" charset="0"/>
                <a:ea typeface="Roboto" panose="020B0604020202020204" charset="0"/>
                <a:cs typeface="Times New Roman" panose="02020603050405020304" pitchFamily="18" charset="0"/>
              </a:rPr>
              <a:t>Objects </a:t>
            </a:r>
            <a:r>
              <a:rPr lang="en-US" sz="2400" dirty="0">
                <a:latin typeface="Roboto" panose="020B0604020202020204" charset="0"/>
                <a:ea typeface="Roboto" panose="020B0604020202020204" charset="0"/>
                <a:cs typeface="Times New Roman" panose="02020603050405020304" pitchFamily="18" charset="0"/>
              </a:rPr>
              <a:t>in motion are examples of kinetic energy. </a:t>
            </a:r>
            <a:endParaRPr lang="en-US" sz="2400" dirty="0" smtClean="0">
              <a:latin typeface="Roboto" panose="020B0604020202020204" charset="0"/>
              <a:ea typeface="Roboto" panose="020B0604020202020204" charset="0"/>
              <a:cs typeface="Times New Roman" panose="02020603050405020304" pitchFamily="18" charset="0"/>
            </a:endParaRPr>
          </a:p>
          <a:p>
            <a:pPr algn="just">
              <a:lnSpc>
                <a:spcPct val="107000"/>
              </a:lnSpc>
              <a:spcAft>
                <a:spcPts val="800"/>
              </a:spcAft>
            </a:pPr>
            <a:endParaRPr lang="en-US" sz="2400" dirty="0">
              <a:latin typeface="Roboto" panose="020B0604020202020204" charset="0"/>
              <a:ea typeface="Roboto" panose="020B0604020202020204" charset="0"/>
              <a:cs typeface="Times New Roman" panose="02020603050405020304" pitchFamily="18" charset="0"/>
            </a:endParaRPr>
          </a:p>
          <a:p>
            <a:pPr marL="342900" indent="-342900" algn="just">
              <a:lnSpc>
                <a:spcPct val="107000"/>
              </a:lnSpc>
              <a:spcAft>
                <a:spcPts val="800"/>
              </a:spcAft>
              <a:buFont typeface="Wingdings" panose="05000000000000000000" pitchFamily="2" charset="2"/>
              <a:buChar char="v"/>
            </a:pPr>
            <a:r>
              <a:rPr lang="en-US" sz="2400" b="1" dirty="0" smtClean="0">
                <a:latin typeface="Roboto" panose="020B0604020202020204" charset="0"/>
                <a:ea typeface="Roboto" panose="020B0604020202020204" charset="0"/>
                <a:cs typeface="Times New Roman" panose="02020603050405020304" pitchFamily="18" charset="0"/>
              </a:rPr>
              <a:t>Charged </a:t>
            </a:r>
            <a:r>
              <a:rPr lang="en-US" sz="2400" b="1" dirty="0">
                <a:latin typeface="Roboto" panose="020B0604020202020204" charset="0"/>
                <a:ea typeface="Roboto" panose="020B0604020202020204" charset="0"/>
                <a:cs typeface="Times New Roman" panose="02020603050405020304" pitchFamily="18" charset="0"/>
              </a:rPr>
              <a:t>particles</a:t>
            </a:r>
            <a:r>
              <a:rPr lang="en-US" sz="2400" dirty="0">
                <a:latin typeface="Roboto" panose="020B0604020202020204" charset="0"/>
                <a:ea typeface="Roboto" panose="020B0604020202020204" charset="0"/>
                <a:cs typeface="Times New Roman" panose="02020603050405020304" pitchFamily="18" charset="0"/>
              </a:rPr>
              <a:t>—such as </a:t>
            </a:r>
            <a:r>
              <a:rPr lang="en-US" sz="2400" dirty="0">
                <a:solidFill>
                  <a:srgbClr val="FF0000"/>
                </a:solidFill>
                <a:latin typeface="Roboto" panose="020B0604020202020204" charset="0"/>
                <a:ea typeface="Roboto" panose="020B0604020202020204" charset="0"/>
                <a:cs typeface="Times New Roman" panose="02020603050405020304" pitchFamily="18" charset="0"/>
              </a:rPr>
              <a:t>electrons</a:t>
            </a:r>
            <a:r>
              <a:rPr lang="en-US" sz="2400" dirty="0">
                <a:latin typeface="Roboto" panose="020B0604020202020204" charset="0"/>
                <a:ea typeface="Roboto" panose="020B0604020202020204" charset="0"/>
                <a:cs typeface="Times New Roman" panose="02020603050405020304" pitchFamily="18" charset="0"/>
              </a:rPr>
              <a:t> and </a:t>
            </a:r>
            <a:r>
              <a:rPr lang="en-US" sz="2400" dirty="0">
                <a:solidFill>
                  <a:srgbClr val="FF0000"/>
                </a:solidFill>
                <a:latin typeface="Roboto" panose="020B0604020202020204" charset="0"/>
                <a:ea typeface="Roboto" panose="020B0604020202020204" charset="0"/>
                <a:cs typeface="Times New Roman" panose="02020603050405020304" pitchFamily="18" charset="0"/>
              </a:rPr>
              <a:t>protons</a:t>
            </a:r>
            <a:r>
              <a:rPr lang="en-US" sz="2400" dirty="0">
                <a:latin typeface="Roboto" panose="020B0604020202020204" charset="0"/>
                <a:ea typeface="Roboto" panose="020B0604020202020204" charset="0"/>
                <a:cs typeface="Times New Roman" panose="02020603050405020304" pitchFamily="18" charset="0"/>
              </a:rPr>
              <a:t>—create electromagnetic fields when they move, and these </a:t>
            </a:r>
            <a:r>
              <a:rPr lang="en-US" sz="2400" b="1" dirty="0">
                <a:latin typeface="Roboto" panose="020B0604020202020204" charset="0"/>
                <a:ea typeface="Roboto" panose="020B0604020202020204" charset="0"/>
                <a:cs typeface="Times New Roman" panose="02020603050405020304" pitchFamily="18" charset="0"/>
              </a:rPr>
              <a:t>fields transport </a:t>
            </a:r>
            <a:r>
              <a:rPr lang="en-US" sz="2400" dirty="0">
                <a:latin typeface="Roboto" panose="020B0604020202020204" charset="0"/>
                <a:ea typeface="Roboto" panose="020B0604020202020204" charset="0"/>
                <a:cs typeface="Times New Roman" panose="02020603050405020304" pitchFamily="18" charset="0"/>
              </a:rPr>
              <a:t>the type of energy we call </a:t>
            </a:r>
            <a:r>
              <a:rPr lang="en-US" sz="2400" b="1" dirty="0">
                <a:latin typeface="Roboto" panose="020B0604020202020204" charset="0"/>
                <a:ea typeface="Roboto" panose="020B0604020202020204" charset="0"/>
                <a:cs typeface="Times New Roman" panose="02020603050405020304" pitchFamily="18" charset="0"/>
              </a:rPr>
              <a:t>electromagnetic radiation</a:t>
            </a:r>
            <a:r>
              <a:rPr lang="en-US" sz="2400" dirty="0">
                <a:latin typeface="Roboto" panose="020B0604020202020204" charset="0"/>
                <a:ea typeface="Roboto" panose="020B0604020202020204" charset="0"/>
                <a:cs typeface="Times New Roman" panose="02020603050405020304" pitchFamily="18" charset="0"/>
              </a:rPr>
              <a:t>, or </a:t>
            </a:r>
            <a:r>
              <a:rPr lang="en-US" sz="2400" b="1" dirty="0">
                <a:latin typeface="Roboto" panose="020B0604020202020204" charset="0"/>
                <a:ea typeface="Roboto" panose="020B0604020202020204" charset="0"/>
                <a:cs typeface="Times New Roman" panose="02020603050405020304" pitchFamily="18" charset="0"/>
              </a:rPr>
              <a:t>light</a:t>
            </a:r>
            <a:r>
              <a:rPr lang="en-US" sz="2400" dirty="0">
                <a:latin typeface="Roboto" panose="020B0604020202020204" charset="0"/>
                <a:ea typeface="Roboto" panose="020B0604020202020204" charset="0"/>
                <a:cs typeface="Times New Roman" panose="02020603050405020304" pitchFamily="18" charset="0"/>
              </a:rPr>
              <a:t>.</a:t>
            </a:r>
            <a:endParaRPr lang="en-US" sz="2400" dirty="0">
              <a:effectLst/>
              <a:latin typeface="Roboto" panose="020B0604020202020204" charset="0"/>
              <a:ea typeface="Roboto" panose="020B0604020202020204" charset="0"/>
              <a:cs typeface="Times New Roman" panose="02020603050405020304" pitchFamily="18" charset="0"/>
            </a:endParaRPr>
          </a:p>
        </p:txBody>
      </p:sp>
    </p:spTree>
    <p:extLst>
      <p:ext uri="{BB962C8B-B14F-4D97-AF65-F5344CB8AC3E}">
        <p14:creationId xmlns:p14="http://schemas.microsoft.com/office/powerpoint/2010/main" val="2273432087"/>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489</TotalTime>
  <Words>1927</Words>
  <Application>Microsoft Office PowerPoint</Application>
  <PresentationFormat>Widescreen</PresentationFormat>
  <Paragraphs>199</Paragraphs>
  <Slides>30</Slides>
  <Notes>30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30</vt:i4>
      </vt:variant>
    </vt:vector>
  </HeadingPairs>
  <TitlesOfParts>
    <vt:vector size="41" baseType="lpstr">
      <vt:lpstr>Roboto</vt:lpstr>
      <vt:lpstr>Calibri</vt:lpstr>
      <vt:lpstr>Times</vt:lpstr>
      <vt:lpstr>Times New Roman</vt:lpstr>
      <vt:lpstr>Calibri Light</vt:lpstr>
      <vt:lpstr>Arial</vt:lpstr>
      <vt:lpstr>Wingdings</vt:lpstr>
      <vt:lpstr>Gill Sans</vt:lpstr>
      <vt:lpstr>Office Theme</vt:lpstr>
      <vt:lpstr>Custom Design</vt:lpstr>
      <vt:lpstr>1_Custom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AyilaJ</dc:creator>
  <cp:lastModifiedBy>AyilaJ</cp:lastModifiedBy>
  <cp:revision>53</cp:revision>
  <dcterms:modified xsi:type="dcterms:W3CDTF">2020-04-23T04:02:55Z</dcterms:modified>
</cp:coreProperties>
</file>